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43891200" cy="21945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EB1116A-E40B-4745-AAD8-029FFFD8960B}">
  <a:tblStyle styleId="{5EB1116A-E40B-4745-AAD8-029FFFD896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44"/>
    <p:restoredTop sz="96629"/>
  </p:normalViewPr>
  <p:slideViewPr>
    <p:cSldViewPr snapToGrid="0">
      <p:cViewPr>
        <p:scale>
          <a:sx n="42" d="100"/>
          <a:sy n="42" d="100"/>
        </p:scale>
        <p:origin x="144" y="-720"/>
      </p:cViewPr>
      <p:guideLst>
        <p:guide orient="horz" pos="6912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2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96202" y="3176854"/>
            <a:ext cx="40898829" cy="8757772"/>
          </a:xfrm>
          <a:prstGeom prst="rect">
            <a:avLst/>
          </a:prstGeom>
        </p:spPr>
        <p:txBody>
          <a:bodyPr spcFirstLastPara="1" wrap="square" lIns="493025" tIns="493025" rIns="493025" bIns="4930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100"/>
              <a:buNone/>
              <a:defRPr sz="24085"/>
            </a:lvl1pPr>
            <a:lvl2pPr lvl="1" algn="ctr">
              <a:spcBef>
                <a:spcPts val="0"/>
              </a:spcBef>
              <a:spcAft>
                <a:spcPts val="0"/>
              </a:spcAft>
              <a:buSzPts val="28100"/>
              <a:buNone/>
              <a:defRPr sz="24085"/>
            </a:lvl2pPr>
            <a:lvl3pPr lvl="2" algn="ctr">
              <a:spcBef>
                <a:spcPts val="0"/>
              </a:spcBef>
              <a:spcAft>
                <a:spcPts val="0"/>
              </a:spcAft>
              <a:buSzPts val="28100"/>
              <a:buNone/>
              <a:defRPr sz="24085"/>
            </a:lvl3pPr>
            <a:lvl4pPr lvl="3" algn="ctr">
              <a:spcBef>
                <a:spcPts val="0"/>
              </a:spcBef>
              <a:spcAft>
                <a:spcPts val="0"/>
              </a:spcAft>
              <a:buSzPts val="28100"/>
              <a:buNone/>
              <a:defRPr sz="24085"/>
            </a:lvl4pPr>
            <a:lvl5pPr lvl="4" algn="ctr">
              <a:spcBef>
                <a:spcPts val="0"/>
              </a:spcBef>
              <a:spcAft>
                <a:spcPts val="0"/>
              </a:spcAft>
              <a:buSzPts val="28100"/>
              <a:buNone/>
              <a:defRPr sz="24085"/>
            </a:lvl5pPr>
            <a:lvl6pPr lvl="5" algn="ctr">
              <a:spcBef>
                <a:spcPts val="0"/>
              </a:spcBef>
              <a:spcAft>
                <a:spcPts val="0"/>
              </a:spcAft>
              <a:buSzPts val="28100"/>
              <a:buNone/>
              <a:defRPr sz="24085"/>
            </a:lvl6pPr>
            <a:lvl7pPr lvl="6" algn="ctr">
              <a:spcBef>
                <a:spcPts val="0"/>
              </a:spcBef>
              <a:spcAft>
                <a:spcPts val="0"/>
              </a:spcAft>
              <a:buSzPts val="28100"/>
              <a:buNone/>
              <a:defRPr sz="24085"/>
            </a:lvl7pPr>
            <a:lvl8pPr lvl="7" algn="ctr">
              <a:spcBef>
                <a:spcPts val="0"/>
              </a:spcBef>
              <a:spcAft>
                <a:spcPts val="0"/>
              </a:spcAft>
              <a:buSzPts val="28100"/>
              <a:buNone/>
              <a:defRPr sz="24085"/>
            </a:lvl8pPr>
            <a:lvl9pPr lvl="8" algn="ctr">
              <a:spcBef>
                <a:spcPts val="0"/>
              </a:spcBef>
              <a:spcAft>
                <a:spcPts val="0"/>
              </a:spcAft>
              <a:buSzPts val="28100"/>
              <a:buNone/>
              <a:defRPr sz="24085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6162" y="12092268"/>
            <a:ext cx="40898829" cy="3381686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00"/>
              <a:buNone/>
              <a:defRPr sz="1294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00"/>
              <a:buNone/>
              <a:defRPr sz="1294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00"/>
              <a:buNone/>
              <a:defRPr sz="1294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00"/>
              <a:buNone/>
              <a:defRPr sz="1294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00"/>
              <a:buNone/>
              <a:defRPr sz="1294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00"/>
              <a:buNone/>
              <a:defRPr sz="1294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00"/>
              <a:buNone/>
              <a:defRPr sz="1294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00"/>
              <a:buNone/>
              <a:defRPr sz="1294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100"/>
              <a:buNone/>
              <a:defRPr sz="12941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496162" y="4719468"/>
            <a:ext cx="40898829" cy="8377715"/>
          </a:xfrm>
          <a:prstGeom prst="rect">
            <a:avLst/>
          </a:prstGeom>
        </p:spPr>
        <p:txBody>
          <a:bodyPr spcFirstLastPara="1" wrap="square" lIns="493025" tIns="493025" rIns="493025" bIns="4930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700"/>
              <a:buNone/>
              <a:defRPr sz="55453"/>
            </a:lvl1pPr>
            <a:lvl2pPr lvl="1" algn="ctr">
              <a:spcBef>
                <a:spcPts val="0"/>
              </a:spcBef>
              <a:spcAft>
                <a:spcPts val="0"/>
              </a:spcAft>
              <a:buSzPts val="64700"/>
              <a:buNone/>
              <a:defRPr sz="55453"/>
            </a:lvl2pPr>
            <a:lvl3pPr lvl="2" algn="ctr">
              <a:spcBef>
                <a:spcPts val="0"/>
              </a:spcBef>
              <a:spcAft>
                <a:spcPts val="0"/>
              </a:spcAft>
              <a:buSzPts val="64700"/>
              <a:buNone/>
              <a:defRPr sz="55453"/>
            </a:lvl3pPr>
            <a:lvl4pPr lvl="3" algn="ctr">
              <a:spcBef>
                <a:spcPts val="0"/>
              </a:spcBef>
              <a:spcAft>
                <a:spcPts val="0"/>
              </a:spcAft>
              <a:buSzPts val="64700"/>
              <a:buNone/>
              <a:defRPr sz="55453"/>
            </a:lvl4pPr>
            <a:lvl5pPr lvl="4" algn="ctr">
              <a:spcBef>
                <a:spcPts val="0"/>
              </a:spcBef>
              <a:spcAft>
                <a:spcPts val="0"/>
              </a:spcAft>
              <a:buSzPts val="64700"/>
              <a:buNone/>
              <a:defRPr sz="55453"/>
            </a:lvl5pPr>
            <a:lvl6pPr lvl="5" algn="ctr">
              <a:spcBef>
                <a:spcPts val="0"/>
              </a:spcBef>
              <a:spcAft>
                <a:spcPts val="0"/>
              </a:spcAft>
              <a:buSzPts val="64700"/>
              <a:buNone/>
              <a:defRPr sz="55453"/>
            </a:lvl6pPr>
            <a:lvl7pPr lvl="6" algn="ctr">
              <a:spcBef>
                <a:spcPts val="0"/>
              </a:spcBef>
              <a:spcAft>
                <a:spcPts val="0"/>
              </a:spcAft>
              <a:buSzPts val="64700"/>
              <a:buNone/>
              <a:defRPr sz="55453"/>
            </a:lvl7pPr>
            <a:lvl8pPr lvl="7" algn="ctr">
              <a:spcBef>
                <a:spcPts val="0"/>
              </a:spcBef>
              <a:spcAft>
                <a:spcPts val="0"/>
              </a:spcAft>
              <a:buSzPts val="64700"/>
              <a:buNone/>
              <a:defRPr sz="55453"/>
            </a:lvl8pPr>
            <a:lvl9pPr lvl="8" algn="ctr">
              <a:spcBef>
                <a:spcPts val="0"/>
              </a:spcBef>
              <a:spcAft>
                <a:spcPts val="0"/>
              </a:spcAft>
              <a:buSzPts val="64700"/>
              <a:buNone/>
              <a:defRPr sz="55453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1496162" y="13449495"/>
            <a:ext cx="40898829" cy="5550172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marL="391858" lvl="0" indent="-723848" algn="ctr">
              <a:spcBef>
                <a:spcPts val="0"/>
              </a:spcBef>
              <a:spcAft>
                <a:spcPts val="0"/>
              </a:spcAft>
              <a:buSzPts val="9700"/>
              <a:buChar char="●"/>
              <a:defRPr/>
            </a:lvl1pPr>
            <a:lvl2pPr marL="783715" lvl="1" indent="-604114" algn="ctr">
              <a:spcBef>
                <a:spcPts val="0"/>
              </a:spcBef>
              <a:spcAft>
                <a:spcPts val="0"/>
              </a:spcAft>
              <a:buSzPts val="7500"/>
              <a:buChar char="○"/>
              <a:defRPr/>
            </a:lvl2pPr>
            <a:lvl3pPr marL="1175573" lvl="2" indent="-604114" algn="ctr">
              <a:spcBef>
                <a:spcPts val="0"/>
              </a:spcBef>
              <a:spcAft>
                <a:spcPts val="0"/>
              </a:spcAft>
              <a:buSzPts val="7500"/>
              <a:buChar char="■"/>
              <a:defRPr/>
            </a:lvl3pPr>
            <a:lvl4pPr marL="1567430" lvl="3" indent="-604114" algn="ctr">
              <a:spcBef>
                <a:spcPts val="0"/>
              </a:spcBef>
              <a:spcAft>
                <a:spcPts val="0"/>
              </a:spcAft>
              <a:buSzPts val="7500"/>
              <a:buChar char="●"/>
              <a:defRPr/>
            </a:lvl4pPr>
            <a:lvl5pPr marL="1959289" lvl="4" indent="-604114" algn="ctr">
              <a:spcBef>
                <a:spcPts val="0"/>
              </a:spcBef>
              <a:spcAft>
                <a:spcPts val="0"/>
              </a:spcAft>
              <a:buSzPts val="7500"/>
              <a:buChar char="○"/>
              <a:defRPr/>
            </a:lvl5pPr>
            <a:lvl6pPr marL="2351147" lvl="5" indent="-604114" algn="ctr">
              <a:spcBef>
                <a:spcPts val="0"/>
              </a:spcBef>
              <a:spcAft>
                <a:spcPts val="0"/>
              </a:spcAft>
              <a:buSzPts val="7500"/>
              <a:buChar char="■"/>
              <a:defRPr/>
            </a:lvl6pPr>
            <a:lvl7pPr marL="2743005" lvl="6" indent="-604114" algn="ctr">
              <a:spcBef>
                <a:spcPts val="0"/>
              </a:spcBef>
              <a:spcAft>
                <a:spcPts val="0"/>
              </a:spcAft>
              <a:buSzPts val="7500"/>
              <a:buChar char="●"/>
              <a:defRPr/>
            </a:lvl7pPr>
            <a:lvl8pPr marL="3134862" lvl="7" indent="-604114" algn="ctr">
              <a:spcBef>
                <a:spcPts val="0"/>
              </a:spcBef>
              <a:spcAft>
                <a:spcPts val="0"/>
              </a:spcAft>
              <a:buSzPts val="7500"/>
              <a:buChar char="○"/>
              <a:defRPr/>
            </a:lvl8pPr>
            <a:lvl9pPr marL="3526720" lvl="8" indent="-604114" algn="ctr">
              <a:spcBef>
                <a:spcPts val="0"/>
              </a:spcBef>
              <a:spcAft>
                <a:spcPts val="0"/>
              </a:spcAft>
              <a:buSzPts val="7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496162" y="9176961"/>
            <a:ext cx="40898829" cy="3591772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400"/>
              <a:buNone/>
              <a:defRPr sz="16628"/>
            </a:lvl1pPr>
            <a:lvl2pPr lvl="1" algn="ctr">
              <a:spcBef>
                <a:spcPts val="0"/>
              </a:spcBef>
              <a:spcAft>
                <a:spcPts val="0"/>
              </a:spcAft>
              <a:buSzPts val="19400"/>
              <a:buNone/>
              <a:defRPr sz="16628"/>
            </a:lvl2pPr>
            <a:lvl3pPr lvl="2" algn="ctr">
              <a:spcBef>
                <a:spcPts val="0"/>
              </a:spcBef>
              <a:spcAft>
                <a:spcPts val="0"/>
              </a:spcAft>
              <a:buSzPts val="19400"/>
              <a:buNone/>
              <a:defRPr sz="16628"/>
            </a:lvl3pPr>
            <a:lvl4pPr lvl="3" algn="ctr">
              <a:spcBef>
                <a:spcPts val="0"/>
              </a:spcBef>
              <a:spcAft>
                <a:spcPts val="0"/>
              </a:spcAft>
              <a:buSzPts val="19400"/>
              <a:buNone/>
              <a:defRPr sz="16628"/>
            </a:lvl4pPr>
            <a:lvl5pPr lvl="4" algn="ctr">
              <a:spcBef>
                <a:spcPts val="0"/>
              </a:spcBef>
              <a:spcAft>
                <a:spcPts val="0"/>
              </a:spcAft>
              <a:buSzPts val="19400"/>
              <a:buNone/>
              <a:defRPr sz="16628"/>
            </a:lvl5pPr>
            <a:lvl6pPr lvl="5" algn="ctr">
              <a:spcBef>
                <a:spcPts val="0"/>
              </a:spcBef>
              <a:spcAft>
                <a:spcPts val="0"/>
              </a:spcAft>
              <a:buSzPts val="19400"/>
              <a:buNone/>
              <a:defRPr sz="16628"/>
            </a:lvl6pPr>
            <a:lvl7pPr lvl="6" algn="ctr">
              <a:spcBef>
                <a:spcPts val="0"/>
              </a:spcBef>
              <a:spcAft>
                <a:spcPts val="0"/>
              </a:spcAft>
              <a:buSzPts val="19400"/>
              <a:buNone/>
              <a:defRPr sz="16628"/>
            </a:lvl7pPr>
            <a:lvl8pPr lvl="7" algn="ctr">
              <a:spcBef>
                <a:spcPts val="0"/>
              </a:spcBef>
              <a:spcAft>
                <a:spcPts val="0"/>
              </a:spcAft>
              <a:buSzPts val="19400"/>
              <a:buNone/>
              <a:defRPr sz="16628"/>
            </a:lvl8pPr>
            <a:lvl9pPr lvl="8" algn="ctr">
              <a:spcBef>
                <a:spcPts val="0"/>
              </a:spcBef>
              <a:spcAft>
                <a:spcPts val="0"/>
              </a:spcAft>
              <a:buSzPts val="19400"/>
              <a:buNone/>
              <a:defRPr sz="16628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1496162" y="1898774"/>
            <a:ext cx="40898829" cy="2443629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496162" y="4917226"/>
            <a:ext cx="40898829" cy="14576658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marL="391858" lvl="0" indent="-723848">
              <a:spcBef>
                <a:spcPts val="0"/>
              </a:spcBef>
              <a:spcAft>
                <a:spcPts val="0"/>
              </a:spcAft>
              <a:buSzPts val="9700"/>
              <a:buChar char="●"/>
              <a:defRPr/>
            </a:lvl1pPr>
            <a:lvl2pPr marL="783715" lvl="1" indent="-604114">
              <a:spcBef>
                <a:spcPts val="0"/>
              </a:spcBef>
              <a:spcAft>
                <a:spcPts val="0"/>
              </a:spcAft>
              <a:buSzPts val="7500"/>
              <a:buChar char="○"/>
              <a:defRPr/>
            </a:lvl2pPr>
            <a:lvl3pPr marL="1175573" lvl="2" indent="-604114">
              <a:spcBef>
                <a:spcPts val="0"/>
              </a:spcBef>
              <a:spcAft>
                <a:spcPts val="0"/>
              </a:spcAft>
              <a:buSzPts val="7500"/>
              <a:buChar char="■"/>
              <a:defRPr/>
            </a:lvl3pPr>
            <a:lvl4pPr marL="1567430" lvl="3" indent="-604114">
              <a:spcBef>
                <a:spcPts val="0"/>
              </a:spcBef>
              <a:spcAft>
                <a:spcPts val="0"/>
              </a:spcAft>
              <a:buSzPts val="7500"/>
              <a:buChar char="●"/>
              <a:defRPr/>
            </a:lvl4pPr>
            <a:lvl5pPr marL="1959289" lvl="4" indent="-604114">
              <a:spcBef>
                <a:spcPts val="0"/>
              </a:spcBef>
              <a:spcAft>
                <a:spcPts val="0"/>
              </a:spcAft>
              <a:buSzPts val="7500"/>
              <a:buChar char="○"/>
              <a:defRPr/>
            </a:lvl5pPr>
            <a:lvl6pPr marL="2351147" lvl="5" indent="-604114">
              <a:spcBef>
                <a:spcPts val="0"/>
              </a:spcBef>
              <a:spcAft>
                <a:spcPts val="0"/>
              </a:spcAft>
              <a:buSzPts val="7500"/>
              <a:buChar char="■"/>
              <a:defRPr/>
            </a:lvl6pPr>
            <a:lvl7pPr marL="2743005" lvl="6" indent="-604114">
              <a:spcBef>
                <a:spcPts val="0"/>
              </a:spcBef>
              <a:spcAft>
                <a:spcPts val="0"/>
              </a:spcAft>
              <a:buSzPts val="7500"/>
              <a:buChar char="●"/>
              <a:defRPr/>
            </a:lvl7pPr>
            <a:lvl8pPr marL="3134862" lvl="7" indent="-604114">
              <a:spcBef>
                <a:spcPts val="0"/>
              </a:spcBef>
              <a:spcAft>
                <a:spcPts val="0"/>
              </a:spcAft>
              <a:buSzPts val="7500"/>
              <a:buChar char="○"/>
              <a:defRPr/>
            </a:lvl8pPr>
            <a:lvl9pPr marL="3526720" lvl="8" indent="-604114">
              <a:spcBef>
                <a:spcPts val="0"/>
              </a:spcBef>
              <a:spcAft>
                <a:spcPts val="0"/>
              </a:spcAft>
              <a:buSzPts val="7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1496162" y="1898774"/>
            <a:ext cx="40898829" cy="2443629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1496161" y="4917226"/>
            <a:ext cx="19199571" cy="14576658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marL="391858" lvl="0" indent="-604114">
              <a:spcBef>
                <a:spcPts val="0"/>
              </a:spcBef>
              <a:spcAft>
                <a:spcPts val="0"/>
              </a:spcAft>
              <a:buSzPts val="7500"/>
              <a:buChar char="●"/>
              <a:defRPr sz="6428"/>
            </a:lvl1pPr>
            <a:lvl2pPr marL="783715" lvl="1" indent="-549689">
              <a:spcBef>
                <a:spcPts val="0"/>
              </a:spcBef>
              <a:spcAft>
                <a:spcPts val="0"/>
              </a:spcAft>
              <a:buSzPts val="6500"/>
              <a:buChar char="○"/>
              <a:defRPr sz="5571"/>
            </a:lvl2pPr>
            <a:lvl3pPr marL="1175573" lvl="2" indent="-549689">
              <a:spcBef>
                <a:spcPts val="0"/>
              </a:spcBef>
              <a:spcAft>
                <a:spcPts val="0"/>
              </a:spcAft>
              <a:buSzPts val="6500"/>
              <a:buChar char="■"/>
              <a:defRPr sz="5571"/>
            </a:lvl3pPr>
            <a:lvl4pPr marL="1567430" lvl="3" indent="-549689">
              <a:spcBef>
                <a:spcPts val="0"/>
              </a:spcBef>
              <a:spcAft>
                <a:spcPts val="0"/>
              </a:spcAft>
              <a:buSzPts val="6500"/>
              <a:buChar char="●"/>
              <a:defRPr sz="5571"/>
            </a:lvl4pPr>
            <a:lvl5pPr marL="1959289" lvl="4" indent="-549689">
              <a:spcBef>
                <a:spcPts val="0"/>
              </a:spcBef>
              <a:spcAft>
                <a:spcPts val="0"/>
              </a:spcAft>
              <a:buSzPts val="6500"/>
              <a:buChar char="○"/>
              <a:defRPr sz="5571"/>
            </a:lvl5pPr>
            <a:lvl6pPr marL="2351147" lvl="5" indent="-549689">
              <a:spcBef>
                <a:spcPts val="0"/>
              </a:spcBef>
              <a:spcAft>
                <a:spcPts val="0"/>
              </a:spcAft>
              <a:buSzPts val="6500"/>
              <a:buChar char="■"/>
              <a:defRPr sz="5571"/>
            </a:lvl6pPr>
            <a:lvl7pPr marL="2743005" lvl="6" indent="-549689">
              <a:spcBef>
                <a:spcPts val="0"/>
              </a:spcBef>
              <a:spcAft>
                <a:spcPts val="0"/>
              </a:spcAft>
              <a:buSzPts val="6500"/>
              <a:buChar char="●"/>
              <a:defRPr sz="5571"/>
            </a:lvl7pPr>
            <a:lvl8pPr marL="3134862" lvl="7" indent="-549689">
              <a:spcBef>
                <a:spcPts val="0"/>
              </a:spcBef>
              <a:spcAft>
                <a:spcPts val="0"/>
              </a:spcAft>
              <a:buSzPts val="6500"/>
              <a:buChar char="○"/>
              <a:defRPr sz="5571"/>
            </a:lvl8pPr>
            <a:lvl9pPr marL="3526720" lvl="8" indent="-549689">
              <a:spcBef>
                <a:spcPts val="0"/>
              </a:spcBef>
              <a:spcAft>
                <a:spcPts val="0"/>
              </a:spcAft>
              <a:buSzPts val="6500"/>
              <a:buChar char="■"/>
              <a:defRPr sz="5571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23195521" y="4917226"/>
            <a:ext cx="19199571" cy="14576658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marL="391858" lvl="0" indent="-604114">
              <a:spcBef>
                <a:spcPts val="0"/>
              </a:spcBef>
              <a:spcAft>
                <a:spcPts val="0"/>
              </a:spcAft>
              <a:buSzPts val="7500"/>
              <a:buChar char="●"/>
              <a:defRPr sz="6428"/>
            </a:lvl1pPr>
            <a:lvl2pPr marL="783715" lvl="1" indent="-549689">
              <a:spcBef>
                <a:spcPts val="0"/>
              </a:spcBef>
              <a:spcAft>
                <a:spcPts val="0"/>
              </a:spcAft>
              <a:buSzPts val="6500"/>
              <a:buChar char="○"/>
              <a:defRPr sz="5571"/>
            </a:lvl2pPr>
            <a:lvl3pPr marL="1175573" lvl="2" indent="-549689">
              <a:spcBef>
                <a:spcPts val="0"/>
              </a:spcBef>
              <a:spcAft>
                <a:spcPts val="0"/>
              </a:spcAft>
              <a:buSzPts val="6500"/>
              <a:buChar char="■"/>
              <a:defRPr sz="5571"/>
            </a:lvl3pPr>
            <a:lvl4pPr marL="1567430" lvl="3" indent="-549689">
              <a:spcBef>
                <a:spcPts val="0"/>
              </a:spcBef>
              <a:spcAft>
                <a:spcPts val="0"/>
              </a:spcAft>
              <a:buSzPts val="6500"/>
              <a:buChar char="●"/>
              <a:defRPr sz="5571"/>
            </a:lvl4pPr>
            <a:lvl5pPr marL="1959289" lvl="4" indent="-549689">
              <a:spcBef>
                <a:spcPts val="0"/>
              </a:spcBef>
              <a:spcAft>
                <a:spcPts val="0"/>
              </a:spcAft>
              <a:buSzPts val="6500"/>
              <a:buChar char="○"/>
              <a:defRPr sz="5571"/>
            </a:lvl5pPr>
            <a:lvl6pPr marL="2351147" lvl="5" indent="-549689">
              <a:spcBef>
                <a:spcPts val="0"/>
              </a:spcBef>
              <a:spcAft>
                <a:spcPts val="0"/>
              </a:spcAft>
              <a:buSzPts val="6500"/>
              <a:buChar char="■"/>
              <a:defRPr sz="5571"/>
            </a:lvl6pPr>
            <a:lvl7pPr marL="2743005" lvl="6" indent="-549689">
              <a:spcBef>
                <a:spcPts val="0"/>
              </a:spcBef>
              <a:spcAft>
                <a:spcPts val="0"/>
              </a:spcAft>
              <a:buSzPts val="6500"/>
              <a:buChar char="●"/>
              <a:defRPr sz="5571"/>
            </a:lvl7pPr>
            <a:lvl8pPr marL="3134862" lvl="7" indent="-549689">
              <a:spcBef>
                <a:spcPts val="0"/>
              </a:spcBef>
              <a:spcAft>
                <a:spcPts val="0"/>
              </a:spcAft>
              <a:buSzPts val="6500"/>
              <a:buChar char="○"/>
              <a:defRPr sz="5571"/>
            </a:lvl8pPr>
            <a:lvl9pPr marL="3526720" lvl="8" indent="-549689">
              <a:spcBef>
                <a:spcPts val="0"/>
              </a:spcBef>
              <a:spcAft>
                <a:spcPts val="0"/>
              </a:spcAft>
              <a:buSzPts val="6500"/>
              <a:buChar char="■"/>
              <a:defRPr sz="5571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1496162" y="1898774"/>
            <a:ext cx="40898829" cy="2443629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1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1496160" y="2370560"/>
            <a:ext cx="13478400" cy="3224315"/>
          </a:xfrm>
          <a:prstGeom prst="rect">
            <a:avLst/>
          </a:prstGeom>
        </p:spPr>
        <p:txBody>
          <a:bodyPr spcFirstLastPara="1" wrap="square" lIns="493025" tIns="493025" rIns="493025" bIns="4930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0"/>
              <a:buNone/>
              <a:defRPr sz="11141"/>
            </a:lvl1pPr>
            <a:lvl2pPr lvl="1">
              <a:spcBef>
                <a:spcPts val="0"/>
              </a:spcBef>
              <a:spcAft>
                <a:spcPts val="0"/>
              </a:spcAft>
              <a:buSzPts val="13000"/>
              <a:buNone/>
              <a:defRPr sz="11141"/>
            </a:lvl2pPr>
            <a:lvl3pPr lvl="2">
              <a:spcBef>
                <a:spcPts val="0"/>
              </a:spcBef>
              <a:spcAft>
                <a:spcPts val="0"/>
              </a:spcAft>
              <a:buSzPts val="13000"/>
              <a:buNone/>
              <a:defRPr sz="11141"/>
            </a:lvl3pPr>
            <a:lvl4pPr lvl="3">
              <a:spcBef>
                <a:spcPts val="0"/>
              </a:spcBef>
              <a:spcAft>
                <a:spcPts val="0"/>
              </a:spcAft>
              <a:buSzPts val="13000"/>
              <a:buNone/>
              <a:defRPr sz="11141"/>
            </a:lvl4pPr>
            <a:lvl5pPr lvl="4">
              <a:spcBef>
                <a:spcPts val="0"/>
              </a:spcBef>
              <a:spcAft>
                <a:spcPts val="0"/>
              </a:spcAft>
              <a:buSzPts val="13000"/>
              <a:buNone/>
              <a:defRPr sz="11141"/>
            </a:lvl5pPr>
            <a:lvl6pPr lvl="5">
              <a:spcBef>
                <a:spcPts val="0"/>
              </a:spcBef>
              <a:spcAft>
                <a:spcPts val="0"/>
              </a:spcAft>
              <a:buSzPts val="13000"/>
              <a:buNone/>
              <a:defRPr sz="11141"/>
            </a:lvl6pPr>
            <a:lvl7pPr lvl="6">
              <a:spcBef>
                <a:spcPts val="0"/>
              </a:spcBef>
              <a:spcAft>
                <a:spcPts val="0"/>
              </a:spcAft>
              <a:buSzPts val="13000"/>
              <a:buNone/>
              <a:defRPr sz="11141"/>
            </a:lvl7pPr>
            <a:lvl8pPr lvl="7">
              <a:spcBef>
                <a:spcPts val="0"/>
              </a:spcBef>
              <a:spcAft>
                <a:spcPts val="0"/>
              </a:spcAft>
              <a:buSzPts val="13000"/>
              <a:buNone/>
              <a:defRPr sz="11141"/>
            </a:lvl8pPr>
            <a:lvl9pPr lvl="8">
              <a:spcBef>
                <a:spcPts val="0"/>
              </a:spcBef>
              <a:spcAft>
                <a:spcPts val="0"/>
              </a:spcAft>
              <a:buSzPts val="13000"/>
              <a:buNone/>
              <a:defRPr sz="11141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1496160" y="5928960"/>
            <a:ext cx="13478400" cy="13565315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marL="391858" lvl="0" indent="-549689">
              <a:spcBef>
                <a:spcPts val="0"/>
              </a:spcBef>
              <a:spcAft>
                <a:spcPts val="0"/>
              </a:spcAft>
              <a:buSzPts val="6500"/>
              <a:buChar char="●"/>
              <a:defRPr sz="5571"/>
            </a:lvl1pPr>
            <a:lvl2pPr marL="783715" lvl="1" indent="-549689">
              <a:spcBef>
                <a:spcPts val="0"/>
              </a:spcBef>
              <a:spcAft>
                <a:spcPts val="0"/>
              </a:spcAft>
              <a:buSzPts val="6500"/>
              <a:buChar char="○"/>
              <a:defRPr sz="5571"/>
            </a:lvl2pPr>
            <a:lvl3pPr marL="1175573" lvl="2" indent="-549689">
              <a:spcBef>
                <a:spcPts val="0"/>
              </a:spcBef>
              <a:spcAft>
                <a:spcPts val="0"/>
              </a:spcAft>
              <a:buSzPts val="6500"/>
              <a:buChar char="■"/>
              <a:defRPr sz="5571"/>
            </a:lvl3pPr>
            <a:lvl4pPr marL="1567430" lvl="3" indent="-549689">
              <a:spcBef>
                <a:spcPts val="0"/>
              </a:spcBef>
              <a:spcAft>
                <a:spcPts val="0"/>
              </a:spcAft>
              <a:buSzPts val="6500"/>
              <a:buChar char="●"/>
              <a:defRPr sz="5571"/>
            </a:lvl4pPr>
            <a:lvl5pPr marL="1959289" lvl="4" indent="-549689">
              <a:spcBef>
                <a:spcPts val="0"/>
              </a:spcBef>
              <a:spcAft>
                <a:spcPts val="0"/>
              </a:spcAft>
              <a:buSzPts val="6500"/>
              <a:buChar char="○"/>
              <a:defRPr sz="5571"/>
            </a:lvl5pPr>
            <a:lvl6pPr marL="2351147" lvl="5" indent="-549689">
              <a:spcBef>
                <a:spcPts val="0"/>
              </a:spcBef>
              <a:spcAft>
                <a:spcPts val="0"/>
              </a:spcAft>
              <a:buSzPts val="6500"/>
              <a:buChar char="■"/>
              <a:defRPr sz="5571"/>
            </a:lvl6pPr>
            <a:lvl7pPr marL="2743005" lvl="6" indent="-549689">
              <a:spcBef>
                <a:spcPts val="0"/>
              </a:spcBef>
              <a:spcAft>
                <a:spcPts val="0"/>
              </a:spcAft>
              <a:buSzPts val="6500"/>
              <a:buChar char="●"/>
              <a:defRPr sz="5571"/>
            </a:lvl7pPr>
            <a:lvl8pPr marL="3134862" lvl="7" indent="-549689">
              <a:spcBef>
                <a:spcPts val="0"/>
              </a:spcBef>
              <a:spcAft>
                <a:spcPts val="0"/>
              </a:spcAft>
              <a:buSzPts val="6500"/>
              <a:buChar char="○"/>
              <a:defRPr sz="5571"/>
            </a:lvl8pPr>
            <a:lvl9pPr marL="3526720" lvl="8" indent="-549689">
              <a:spcBef>
                <a:spcPts val="0"/>
              </a:spcBef>
              <a:spcAft>
                <a:spcPts val="0"/>
              </a:spcAft>
              <a:buSzPts val="6500"/>
              <a:buChar char="■"/>
              <a:defRPr sz="5571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2353202" y="1920641"/>
            <a:ext cx="30565543" cy="17454086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900"/>
              <a:buNone/>
              <a:defRPr sz="22199"/>
            </a:lvl1pPr>
            <a:lvl2pPr lvl="1">
              <a:spcBef>
                <a:spcPts val="0"/>
              </a:spcBef>
              <a:spcAft>
                <a:spcPts val="0"/>
              </a:spcAft>
              <a:buSzPts val="25900"/>
              <a:buNone/>
              <a:defRPr sz="22199"/>
            </a:lvl2pPr>
            <a:lvl3pPr lvl="2">
              <a:spcBef>
                <a:spcPts val="0"/>
              </a:spcBef>
              <a:spcAft>
                <a:spcPts val="0"/>
              </a:spcAft>
              <a:buSzPts val="25900"/>
              <a:buNone/>
              <a:defRPr sz="22199"/>
            </a:lvl3pPr>
            <a:lvl4pPr lvl="3">
              <a:spcBef>
                <a:spcPts val="0"/>
              </a:spcBef>
              <a:spcAft>
                <a:spcPts val="0"/>
              </a:spcAft>
              <a:buSzPts val="25900"/>
              <a:buNone/>
              <a:defRPr sz="22199"/>
            </a:lvl4pPr>
            <a:lvl5pPr lvl="4">
              <a:spcBef>
                <a:spcPts val="0"/>
              </a:spcBef>
              <a:spcAft>
                <a:spcPts val="0"/>
              </a:spcAft>
              <a:buSzPts val="25900"/>
              <a:buNone/>
              <a:defRPr sz="22199"/>
            </a:lvl5pPr>
            <a:lvl6pPr lvl="5">
              <a:spcBef>
                <a:spcPts val="0"/>
              </a:spcBef>
              <a:spcAft>
                <a:spcPts val="0"/>
              </a:spcAft>
              <a:buSzPts val="25900"/>
              <a:buNone/>
              <a:defRPr sz="22199"/>
            </a:lvl6pPr>
            <a:lvl7pPr lvl="6">
              <a:spcBef>
                <a:spcPts val="0"/>
              </a:spcBef>
              <a:spcAft>
                <a:spcPts val="0"/>
              </a:spcAft>
              <a:buSzPts val="25900"/>
              <a:buNone/>
              <a:defRPr sz="22199"/>
            </a:lvl7pPr>
            <a:lvl8pPr lvl="7">
              <a:spcBef>
                <a:spcPts val="0"/>
              </a:spcBef>
              <a:spcAft>
                <a:spcPts val="0"/>
              </a:spcAft>
              <a:buSzPts val="25900"/>
              <a:buNone/>
              <a:defRPr sz="22199"/>
            </a:lvl8pPr>
            <a:lvl9pPr lvl="8">
              <a:spcBef>
                <a:spcPts val="0"/>
              </a:spcBef>
              <a:spcAft>
                <a:spcPts val="0"/>
              </a:spcAft>
              <a:buSzPts val="25900"/>
              <a:buNone/>
              <a:defRPr sz="22199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21945600" y="-533"/>
            <a:ext cx="21945600" cy="21945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22593" tIns="422593" rIns="422593" bIns="422593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1274402" y="5261547"/>
            <a:ext cx="19416857" cy="6324429"/>
          </a:xfrm>
          <a:prstGeom prst="rect">
            <a:avLst/>
          </a:prstGeom>
        </p:spPr>
        <p:txBody>
          <a:bodyPr spcFirstLastPara="1" wrap="square" lIns="493025" tIns="493025" rIns="493025" bIns="4930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600"/>
              <a:buNone/>
              <a:defRPr sz="19370"/>
            </a:lvl1pPr>
            <a:lvl2pPr lvl="1" algn="ctr">
              <a:spcBef>
                <a:spcPts val="0"/>
              </a:spcBef>
              <a:spcAft>
                <a:spcPts val="0"/>
              </a:spcAft>
              <a:buSzPts val="22600"/>
              <a:buNone/>
              <a:defRPr sz="19370"/>
            </a:lvl2pPr>
            <a:lvl3pPr lvl="2" algn="ctr">
              <a:spcBef>
                <a:spcPts val="0"/>
              </a:spcBef>
              <a:spcAft>
                <a:spcPts val="0"/>
              </a:spcAft>
              <a:buSzPts val="22600"/>
              <a:buNone/>
              <a:defRPr sz="19370"/>
            </a:lvl3pPr>
            <a:lvl4pPr lvl="3" algn="ctr">
              <a:spcBef>
                <a:spcPts val="0"/>
              </a:spcBef>
              <a:spcAft>
                <a:spcPts val="0"/>
              </a:spcAft>
              <a:buSzPts val="22600"/>
              <a:buNone/>
              <a:defRPr sz="19370"/>
            </a:lvl4pPr>
            <a:lvl5pPr lvl="4" algn="ctr">
              <a:spcBef>
                <a:spcPts val="0"/>
              </a:spcBef>
              <a:spcAft>
                <a:spcPts val="0"/>
              </a:spcAft>
              <a:buSzPts val="22600"/>
              <a:buNone/>
              <a:defRPr sz="19370"/>
            </a:lvl5pPr>
            <a:lvl6pPr lvl="5" algn="ctr">
              <a:spcBef>
                <a:spcPts val="0"/>
              </a:spcBef>
              <a:spcAft>
                <a:spcPts val="0"/>
              </a:spcAft>
              <a:buSzPts val="22600"/>
              <a:buNone/>
              <a:defRPr sz="19370"/>
            </a:lvl6pPr>
            <a:lvl7pPr lvl="6" algn="ctr">
              <a:spcBef>
                <a:spcPts val="0"/>
              </a:spcBef>
              <a:spcAft>
                <a:spcPts val="0"/>
              </a:spcAft>
              <a:buSzPts val="22600"/>
              <a:buNone/>
              <a:defRPr sz="19370"/>
            </a:lvl7pPr>
            <a:lvl8pPr lvl="7" algn="ctr">
              <a:spcBef>
                <a:spcPts val="0"/>
              </a:spcBef>
              <a:spcAft>
                <a:spcPts val="0"/>
              </a:spcAft>
              <a:buSzPts val="22600"/>
              <a:buNone/>
              <a:defRPr sz="19370"/>
            </a:lvl8pPr>
            <a:lvl9pPr lvl="8" algn="ctr">
              <a:spcBef>
                <a:spcPts val="0"/>
              </a:spcBef>
              <a:spcAft>
                <a:spcPts val="0"/>
              </a:spcAft>
              <a:buSzPts val="22600"/>
              <a:buNone/>
              <a:defRPr sz="1937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1274402" y="11959789"/>
            <a:ext cx="19416857" cy="5269885"/>
          </a:xfrm>
          <a:prstGeom prst="rect">
            <a:avLst/>
          </a:prstGeom>
        </p:spPr>
        <p:txBody>
          <a:bodyPr spcFirstLastPara="1" wrap="square" lIns="493025" tIns="493025" rIns="493025" bIns="4930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9684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9684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9684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9684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9684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9684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9684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9684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300"/>
              <a:buNone/>
              <a:defRPr sz="9684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23709600" y="3089388"/>
            <a:ext cx="18417600" cy="15765686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marL="391858" lvl="0" indent="-723848">
              <a:spcBef>
                <a:spcPts val="0"/>
              </a:spcBef>
              <a:spcAft>
                <a:spcPts val="0"/>
              </a:spcAft>
              <a:buSzPts val="9700"/>
              <a:buChar char="●"/>
              <a:defRPr/>
            </a:lvl1pPr>
            <a:lvl2pPr marL="783715" lvl="1" indent="-604114">
              <a:spcBef>
                <a:spcPts val="0"/>
              </a:spcBef>
              <a:spcAft>
                <a:spcPts val="0"/>
              </a:spcAft>
              <a:buSzPts val="7500"/>
              <a:buChar char="○"/>
              <a:defRPr/>
            </a:lvl2pPr>
            <a:lvl3pPr marL="1175573" lvl="2" indent="-604114">
              <a:spcBef>
                <a:spcPts val="0"/>
              </a:spcBef>
              <a:spcAft>
                <a:spcPts val="0"/>
              </a:spcAft>
              <a:buSzPts val="7500"/>
              <a:buChar char="■"/>
              <a:defRPr/>
            </a:lvl3pPr>
            <a:lvl4pPr marL="1567430" lvl="3" indent="-604114">
              <a:spcBef>
                <a:spcPts val="0"/>
              </a:spcBef>
              <a:spcAft>
                <a:spcPts val="0"/>
              </a:spcAft>
              <a:buSzPts val="7500"/>
              <a:buChar char="●"/>
              <a:defRPr/>
            </a:lvl4pPr>
            <a:lvl5pPr marL="1959289" lvl="4" indent="-604114">
              <a:spcBef>
                <a:spcPts val="0"/>
              </a:spcBef>
              <a:spcAft>
                <a:spcPts val="0"/>
              </a:spcAft>
              <a:buSzPts val="7500"/>
              <a:buChar char="○"/>
              <a:defRPr/>
            </a:lvl5pPr>
            <a:lvl6pPr marL="2351147" lvl="5" indent="-604114">
              <a:spcBef>
                <a:spcPts val="0"/>
              </a:spcBef>
              <a:spcAft>
                <a:spcPts val="0"/>
              </a:spcAft>
              <a:buSzPts val="7500"/>
              <a:buChar char="■"/>
              <a:defRPr/>
            </a:lvl6pPr>
            <a:lvl7pPr marL="2743005" lvl="6" indent="-604114">
              <a:spcBef>
                <a:spcPts val="0"/>
              </a:spcBef>
              <a:spcAft>
                <a:spcPts val="0"/>
              </a:spcAft>
              <a:buSzPts val="7500"/>
              <a:buChar char="●"/>
              <a:defRPr/>
            </a:lvl7pPr>
            <a:lvl8pPr marL="3134862" lvl="7" indent="-604114">
              <a:spcBef>
                <a:spcPts val="0"/>
              </a:spcBef>
              <a:spcAft>
                <a:spcPts val="0"/>
              </a:spcAft>
              <a:buSzPts val="7500"/>
              <a:buChar char="○"/>
              <a:defRPr/>
            </a:lvl8pPr>
            <a:lvl9pPr marL="3526720" lvl="8" indent="-604114">
              <a:spcBef>
                <a:spcPts val="0"/>
              </a:spcBef>
              <a:spcAft>
                <a:spcPts val="0"/>
              </a:spcAft>
              <a:buSzPts val="7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1496161" y="18050455"/>
            <a:ext cx="28794343" cy="2581715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marL="391858" lvl="0" indent="-19592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7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96162" y="1898774"/>
            <a:ext cx="40898829" cy="2443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93025" tIns="493025" rIns="493025" bIns="4930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100"/>
              <a:buNone/>
              <a:defRPr sz="151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100"/>
              <a:buNone/>
              <a:defRPr sz="151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100"/>
              <a:buNone/>
              <a:defRPr sz="151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100"/>
              <a:buNone/>
              <a:defRPr sz="151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100"/>
              <a:buNone/>
              <a:defRPr sz="151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100"/>
              <a:buNone/>
              <a:defRPr sz="151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100"/>
              <a:buNone/>
              <a:defRPr sz="151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100"/>
              <a:buNone/>
              <a:defRPr sz="151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100"/>
              <a:buNone/>
              <a:defRPr sz="15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96162" y="4917226"/>
            <a:ext cx="40898829" cy="14576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93025" tIns="493025" rIns="493025" bIns="493025" anchor="t" anchorCtr="0">
            <a:normAutofit/>
          </a:bodyPr>
          <a:lstStyle>
            <a:lvl1pPr marL="457200" lvl="0" indent="-844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700"/>
              <a:buChar char="●"/>
              <a:defRPr sz="9700">
                <a:solidFill>
                  <a:schemeClr val="dk2"/>
                </a:solidFill>
              </a:defRPr>
            </a:lvl1pPr>
            <a:lvl2pPr marL="914400" lvl="1" indent="-704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Char char="○"/>
              <a:defRPr sz="7500">
                <a:solidFill>
                  <a:schemeClr val="dk2"/>
                </a:solidFill>
              </a:defRPr>
            </a:lvl2pPr>
            <a:lvl3pPr marL="1371600" lvl="2" indent="-704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Char char="■"/>
              <a:defRPr sz="7500">
                <a:solidFill>
                  <a:schemeClr val="dk2"/>
                </a:solidFill>
              </a:defRPr>
            </a:lvl3pPr>
            <a:lvl4pPr marL="1828800" lvl="3" indent="-704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Char char="●"/>
              <a:defRPr sz="7500">
                <a:solidFill>
                  <a:schemeClr val="dk2"/>
                </a:solidFill>
              </a:defRPr>
            </a:lvl4pPr>
            <a:lvl5pPr marL="2286000" lvl="4" indent="-704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Char char="○"/>
              <a:defRPr sz="7500">
                <a:solidFill>
                  <a:schemeClr val="dk2"/>
                </a:solidFill>
              </a:defRPr>
            </a:lvl5pPr>
            <a:lvl6pPr marL="2743200" lvl="5" indent="-704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Char char="■"/>
              <a:defRPr sz="7500">
                <a:solidFill>
                  <a:schemeClr val="dk2"/>
                </a:solidFill>
              </a:defRPr>
            </a:lvl6pPr>
            <a:lvl7pPr marL="3200400" lvl="6" indent="-704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Char char="●"/>
              <a:defRPr sz="7500">
                <a:solidFill>
                  <a:schemeClr val="dk2"/>
                </a:solidFill>
              </a:defRPr>
            </a:lvl7pPr>
            <a:lvl8pPr marL="3657600" lvl="7" indent="-704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Char char="○"/>
              <a:defRPr sz="7500">
                <a:solidFill>
                  <a:schemeClr val="dk2"/>
                </a:solidFill>
              </a:defRPr>
            </a:lvl8pPr>
            <a:lvl9pPr marL="4114800" lvl="8" indent="-704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Char char="■"/>
              <a:defRPr sz="7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0667800" y="19896393"/>
            <a:ext cx="2633657" cy="16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93025" tIns="493025" rIns="493025" bIns="493025" anchor="ctr" anchorCtr="0">
            <a:normAutofit/>
          </a:bodyPr>
          <a:lstStyle>
            <a:lvl1pPr lvl="0" algn="r">
              <a:buNone/>
              <a:defRPr sz="4627">
                <a:solidFill>
                  <a:schemeClr val="dk2"/>
                </a:solidFill>
              </a:defRPr>
            </a:lvl1pPr>
            <a:lvl2pPr lvl="1" algn="r">
              <a:buNone/>
              <a:defRPr sz="4627">
                <a:solidFill>
                  <a:schemeClr val="dk2"/>
                </a:solidFill>
              </a:defRPr>
            </a:lvl2pPr>
            <a:lvl3pPr lvl="2" algn="r">
              <a:buNone/>
              <a:defRPr sz="4627">
                <a:solidFill>
                  <a:schemeClr val="dk2"/>
                </a:solidFill>
              </a:defRPr>
            </a:lvl3pPr>
            <a:lvl4pPr lvl="3" algn="r">
              <a:buNone/>
              <a:defRPr sz="4627">
                <a:solidFill>
                  <a:schemeClr val="dk2"/>
                </a:solidFill>
              </a:defRPr>
            </a:lvl4pPr>
            <a:lvl5pPr lvl="4" algn="r">
              <a:buNone/>
              <a:defRPr sz="4627">
                <a:solidFill>
                  <a:schemeClr val="dk2"/>
                </a:solidFill>
              </a:defRPr>
            </a:lvl5pPr>
            <a:lvl6pPr lvl="5" algn="r">
              <a:buNone/>
              <a:defRPr sz="4627">
                <a:solidFill>
                  <a:schemeClr val="dk2"/>
                </a:solidFill>
              </a:defRPr>
            </a:lvl6pPr>
            <a:lvl7pPr lvl="6" algn="r">
              <a:buNone/>
              <a:defRPr sz="4627">
                <a:solidFill>
                  <a:schemeClr val="dk2"/>
                </a:solidFill>
              </a:defRPr>
            </a:lvl7pPr>
            <a:lvl8pPr lvl="7" algn="r">
              <a:buNone/>
              <a:defRPr sz="4627">
                <a:solidFill>
                  <a:schemeClr val="dk2"/>
                </a:solidFill>
              </a:defRPr>
            </a:lvl8pPr>
            <a:lvl9pPr lvl="8" algn="r">
              <a:buNone/>
              <a:defRPr sz="4627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image" Target="../media/image1.png"/><Relationship Id="rId7" Type="http://schemas.openxmlformats.org/officeDocument/2006/relationships/hyperlink" Target="https://github.com/antoyang/FrozenBiLM" TargetMode="External"/><Relationship Id="rId12" Type="http://schemas.openxmlformats.org/officeDocument/2006/relationships/image" Target="../media/image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3">
            <a:extLst>
              <a:ext uri="{FF2B5EF4-FFF2-40B4-BE49-F238E27FC236}">
                <a16:creationId xmlns:a16="http://schemas.microsoft.com/office/drawing/2014/main" id="{85CFFE29-C1C3-D78E-FF54-A954CFA9995B}"/>
              </a:ext>
            </a:extLst>
          </p:cNvPr>
          <p:cNvSpPr txBox="1">
            <a:spLocks/>
          </p:cNvSpPr>
          <p:nvPr/>
        </p:nvSpPr>
        <p:spPr>
          <a:xfrm>
            <a:off x="4754565" y="135140"/>
            <a:ext cx="34470975" cy="2078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93025" tIns="493025" rIns="493025" bIns="493025" anchor="b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100"/>
              <a:buFont typeface="Arial"/>
              <a:buNone/>
              <a:defRPr sz="2408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100"/>
              <a:buFont typeface="Arial"/>
              <a:buNone/>
              <a:defRPr sz="2408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100"/>
              <a:buFont typeface="Arial"/>
              <a:buNone/>
              <a:defRPr sz="2408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100"/>
              <a:buFont typeface="Arial"/>
              <a:buNone/>
              <a:defRPr sz="2408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100"/>
              <a:buFont typeface="Arial"/>
              <a:buNone/>
              <a:defRPr sz="2408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100"/>
              <a:buFont typeface="Arial"/>
              <a:buNone/>
              <a:defRPr sz="2408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100"/>
              <a:buFont typeface="Arial"/>
              <a:buNone/>
              <a:defRPr sz="2408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100"/>
              <a:buFont typeface="Arial"/>
              <a:buNone/>
              <a:defRPr sz="2408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100"/>
              <a:buFont typeface="Arial"/>
              <a:buNone/>
              <a:defRPr sz="2408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sz="5400" b="1" dirty="0" err="1">
                <a:solidFill>
                  <a:srgbClr val="CC4125"/>
                </a:solidFill>
              </a:rPr>
              <a:t>Zero</a:t>
            </a:r>
            <a:r>
              <a:rPr lang="fr-FR" sz="5400" b="1" dirty="0">
                <a:solidFill>
                  <a:srgbClr val="CC4125"/>
                </a:solidFill>
              </a:rPr>
              <a:t>-Shot </a:t>
            </a:r>
            <a:r>
              <a:rPr lang="fr-FR" sz="5400" b="1" dirty="0" err="1">
                <a:solidFill>
                  <a:srgbClr val="CC4125"/>
                </a:solidFill>
              </a:rPr>
              <a:t>Video</a:t>
            </a:r>
            <a:r>
              <a:rPr lang="fr-FR" sz="5400" b="1" dirty="0">
                <a:solidFill>
                  <a:srgbClr val="CC4125"/>
                </a:solidFill>
              </a:rPr>
              <a:t> Question </a:t>
            </a:r>
            <a:r>
              <a:rPr lang="fr-FR" sz="5400" b="1" dirty="0" err="1">
                <a:solidFill>
                  <a:srgbClr val="CC4125"/>
                </a:solidFill>
              </a:rPr>
              <a:t>Answering</a:t>
            </a:r>
            <a:r>
              <a:rPr lang="fr-FR" sz="5400" b="1" dirty="0">
                <a:solidFill>
                  <a:srgbClr val="CC4125"/>
                </a:solidFill>
              </a:rPr>
              <a:t> via </a:t>
            </a:r>
            <a:r>
              <a:rPr lang="fr-FR" sz="5400" b="1" dirty="0" err="1">
                <a:solidFill>
                  <a:srgbClr val="CC4125"/>
                </a:solidFill>
              </a:rPr>
              <a:t>Frozen</a:t>
            </a:r>
            <a:r>
              <a:rPr lang="fr-FR" sz="5400" b="1" dirty="0">
                <a:solidFill>
                  <a:srgbClr val="CC4125"/>
                </a:solidFill>
              </a:rPr>
              <a:t> </a:t>
            </a:r>
            <a:r>
              <a:rPr lang="fr-FR" sz="5400" b="1" dirty="0" err="1">
                <a:solidFill>
                  <a:srgbClr val="CC4125"/>
                </a:solidFill>
              </a:rPr>
              <a:t>Bidirectional</a:t>
            </a:r>
            <a:r>
              <a:rPr lang="fr-FR" sz="5400" b="1" dirty="0">
                <a:solidFill>
                  <a:srgbClr val="CC4125"/>
                </a:solidFill>
              </a:rPr>
              <a:t> </a:t>
            </a:r>
            <a:r>
              <a:rPr lang="fr-FR" sz="5400" b="1" dirty="0" err="1">
                <a:solidFill>
                  <a:srgbClr val="CC4125"/>
                </a:solidFill>
              </a:rPr>
              <a:t>Language</a:t>
            </a:r>
            <a:r>
              <a:rPr lang="fr-FR" sz="5400" b="1" dirty="0">
                <a:solidFill>
                  <a:srgbClr val="CC4125"/>
                </a:solidFill>
              </a:rPr>
              <a:t> </a:t>
            </a:r>
            <a:r>
              <a:rPr lang="fr-FR" sz="5400" b="1" dirty="0" err="1">
                <a:solidFill>
                  <a:srgbClr val="CC4125"/>
                </a:solidFill>
              </a:rPr>
              <a:t>Models</a:t>
            </a:r>
            <a:br>
              <a:rPr lang="en-US" altLang="en-US" sz="5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 descr="French Institute for Research in Computer Science and Automation - Wikipedia">
            <a:extLst>
              <a:ext uri="{FF2B5EF4-FFF2-40B4-BE49-F238E27FC236}">
                <a16:creationId xmlns:a16="http://schemas.microsoft.com/office/drawing/2014/main" id="{E1C13DF5-20AC-8D8A-EDA9-D2DF3EDF5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957" y="249162"/>
            <a:ext cx="3363686" cy="1469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93DD5685-7D4B-C24D-9340-E4890006D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954" y="1747804"/>
            <a:ext cx="3864647" cy="1466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2" descr="DeepMind · GitHub">
            <a:extLst>
              <a:ext uri="{FF2B5EF4-FFF2-40B4-BE49-F238E27FC236}">
                <a16:creationId xmlns:a16="http://schemas.microsoft.com/office/drawing/2014/main" id="{76C91696-B294-22AB-DD0E-4A84ACE38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1405" y="245584"/>
            <a:ext cx="1466496" cy="1466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>
            <a:extLst>
              <a:ext uri="{FF2B5EF4-FFF2-40B4-BE49-F238E27FC236}">
                <a16:creationId xmlns:a16="http://schemas.microsoft.com/office/drawing/2014/main" id="{79F71429-C3C7-3CC5-AE52-255079201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112" y="1678798"/>
            <a:ext cx="3363686" cy="1681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59;p13">
            <a:extLst>
              <a:ext uri="{FF2B5EF4-FFF2-40B4-BE49-F238E27FC236}">
                <a16:creationId xmlns:a16="http://schemas.microsoft.com/office/drawing/2014/main" id="{F1BF5EF3-5AB1-1665-010A-604C9EB3DF1F}"/>
              </a:ext>
            </a:extLst>
          </p:cNvPr>
          <p:cNvSpPr txBox="1"/>
          <p:nvPr/>
        </p:nvSpPr>
        <p:spPr>
          <a:xfrm>
            <a:off x="9852814" y="1372478"/>
            <a:ext cx="24185571" cy="1891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1864" tIns="61864" rIns="61864" bIns="61864" anchor="t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fr" sz="4200" dirty="0">
                <a:solidFill>
                  <a:srgbClr val="073763"/>
                </a:solidFill>
              </a:rPr>
              <a:t>Antoine Yang</a:t>
            </a:r>
            <a:r>
              <a:rPr lang="fr" sz="4200" baseline="30000" dirty="0">
                <a:solidFill>
                  <a:srgbClr val="073763"/>
                </a:solidFill>
              </a:rPr>
              <a:t>1,2</a:t>
            </a:r>
            <a:r>
              <a:rPr lang="fr" sz="4200" dirty="0">
                <a:solidFill>
                  <a:srgbClr val="073763"/>
                </a:solidFill>
              </a:rPr>
              <a:t>, Antoine Miech</a:t>
            </a:r>
            <a:r>
              <a:rPr lang="fr" sz="4200" baseline="30000" dirty="0">
                <a:solidFill>
                  <a:srgbClr val="073763"/>
                </a:solidFill>
              </a:rPr>
              <a:t>3</a:t>
            </a:r>
            <a:r>
              <a:rPr lang="fr" sz="4200" dirty="0">
                <a:solidFill>
                  <a:srgbClr val="073763"/>
                </a:solidFill>
              </a:rPr>
              <a:t>, Josef Sivic</a:t>
            </a:r>
            <a:r>
              <a:rPr lang="fr" sz="4200" baseline="30000" dirty="0">
                <a:solidFill>
                  <a:srgbClr val="073763"/>
                </a:solidFill>
              </a:rPr>
              <a:t>4</a:t>
            </a:r>
            <a:r>
              <a:rPr lang="fr" sz="4200" dirty="0">
                <a:solidFill>
                  <a:srgbClr val="073763"/>
                </a:solidFill>
              </a:rPr>
              <a:t>, Ivan Laptev</a:t>
            </a:r>
            <a:r>
              <a:rPr lang="fr" sz="4200" baseline="30000" dirty="0">
                <a:solidFill>
                  <a:srgbClr val="073763"/>
                </a:solidFill>
              </a:rPr>
              <a:t>1,2</a:t>
            </a:r>
            <a:r>
              <a:rPr lang="fr" sz="4200" dirty="0">
                <a:solidFill>
                  <a:srgbClr val="073763"/>
                </a:solidFill>
              </a:rPr>
              <a:t>, Cordelia Schmid</a:t>
            </a:r>
            <a:r>
              <a:rPr lang="fr" sz="4200" baseline="30000" dirty="0">
                <a:solidFill>
                  <a:srgbClr val="073763"/>
                </a:solidFill>
              </a:rPr>
              <a:t>1,2</a:t>
            </a:r>
            <a:endParaRPr sz="4200" baseline="30000" dirty="0">
              <a:solidFill>
                <a:srgbClr val="073763"/>
              </a:solidFill>
            </a:endParaRPr>
          </a:p>
          <a:p>
            <a:pPr algn="ctr">
              <a:lnSpc>
                <a:spcPct val="115000"/>
              </a:lnSpc>
            </a:pPr>
            <a:r>
              <a:rPr lang="fr" sz="3600" baseline="30000" dirty="0">
                <a:solidFill>
                  <a:srgbClr val="073763"/>
                </a:solidFill>
              </a:rPr>
              <a:t>1</a:t>
            </a:r>
            <a:r>
              <a:rPr lang="fr" sz="3600" dirty="0">
                <a:solidFill>
                  <a:srgbClr val="073763"/>
                </a:solidFill>
              </a:rPr>
              <a:t>Inria Paris	  	 </a:t>
            </a:r>
            <a:r>
              <a:rPr lang="fr" sz="3600" baseline="30000" dirty="0">
                <a:solidFill>
                  <a:srgbClr val="073763"/>
                </a:solidFill>
              </a:rPr>
              <a:t>2</a:t>
            </a:r>
            <a:r>
              <a:rPr lang="fr" sz="3600" dirty="0">
                <a:solidFill>
                  <a:srgbClr val="073763"/>
                </a:solidFill>
              </a:rPr>
              <a:t>Ecole Normale Supérieure, PSL	         </a:t>
            </a:r>
            <a:r>
              <a:rPr lang="fr" sz="3600" baseline="30000" dirty="0">
                <a:solidFill>
                  <a:srgbClr val="073763"/>
                </a:solidFill>
              </a:rPr>
              <a:t>3</a:t>
            </a:r>
            <a:r>
              <a:rPr lang="fr" sz="3600" dirty="0">
                <a:solidFill>
                  <a:srgbClr val="073763"/>
                </a:solidFill>
              </a:rPr>
              <a:t>DeepMind		            </a:t>
            </a:r>
            <a:r>
              <a:rPr lang="fr" sz="3600" baseline="30000" dirty="0">
                <a:solidFill>
                  <a:srgbClr val="073763"/>
                </a:solidFill>
              </a:rPr>
              <a:t>4</a:t>
            </a:r>
            <a:r>
              <a:rPr lang="fr" sz="3600" dirty="0">
                <a:solidFill>
                  <a:srgbClr val="073763"/>
                </a:solidFill>
              </a:rPr>
              <a:t>CIIRC, CTU in Prague        	</a:t>
            </a:r>
            <a:endParaRPr sz="3600" dirty="0">
              <a:solidFill>
                <a:srgbClr val="073763"/>
              </a:solidFill>
            </a:endParaRPr>
          </a:p>
        </p:txBody>
      </p:sp>
      <p:sp>
        <p:nvSpPr>
          <p:cNvPr id="14" name="Google Shape;76;p13">
            <a:extLst>
              <a:ext uri="{FF2B5EF4-FFF2-40B4-BE49-F238E27FC236}">
                <a16:creationId xmlns:a16="http://schemas.microsoft.com/office/drawing/2014/main" id="{0D3B1DA0-D27D-81E2-0896-24256FF5CCFB}"/>
              </a:ext>
            </a:extLst>
          </p:cNvPr>
          <p:cNvSpPr/>
          <p:nvPr/>
        </p:nvSpPr>
        <p:spPr>
          <a:xfrm>
            <a:off x="428046" y="3825841"/>
            <a:ext cx="10144521" cy="17816066"/>
          </a:xfrm>
          <a:prstGeom prst="roundRect">
            <a:avLst>
              <a:gd name="adj" fmla="val 6321"/>
            </a:avLst>
          </a:prstGeom>
          <a:noFill/>
          <a:ln w="11430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>
              <a:buSzPts val="600"/>
            </a:pPr>
            <a:endParaRPr sz="686" dirty="0">
              <a:solidFill>
                <a:srgbClr val="073763"/>
              </a:solidFill>
            </a:endParaRPr>
          </a:p>
        </p:txBody>
      </p:sp>
      <p:sp>
        <p:nvSpPr>
          <p:cNvPr id="15" name="Google Shape;77;p13">
            <a:extLst>
              <a:ext uri="{FF2B5EF4-FFF2-40B4-BE49-F238E27FC236}">
                <a16:creationId xmlns:a16="http://schemas.microsoft.com/office/drawing/2014/main" id="{696F992B-7103-24AD-2921-23B2428BF9A2}"/>
              </a:ext>
            </a:extLst>
          </p:cNvPr>
          <p:cNvSpPr txBox="1"/>
          <p:nvPr/>
        </p:nvSpPr>
        <p:spPr>
          <a:xfrm>
            <a:off x="3625152" y="3396095"/>
            <a:ext cx="3316902" cy="84586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 algn="ctr"/>
            <a:r>
              <a:rPr lang="fr" sz="4800" dirty="0" err="1">
                <a:solidFill>
                  <a:srgbClr val="073763"/>
                </a:solidFill>
              </a:rPr>
              <a:t>Overview</a:t>
            </a:r>
            <a:endParaRPr sz="4800" dirty="0">
              <a:solidFill>
                <a:srgbClr val="073763"/>
              </a:solidFill>
            </a:endParaRPr>
          </a:p>
        </p:txBody>
      </p:sp>
      <p:sp>
        <p:nvSpPr>
          <p:cNvPr id="16" name="Google Shape;78;p13">
            <a:extLst>
              <a:ext uri="{FF2B5EF4-FFF2-40B4-BE49-F238E27FC236}">
                <a16:creationId xmlns:a16="http://schemas.microsoft.com/office/drawing/2014/main" id="{C3E7805F-3D14-3B21-B048-D9D7DE116B92}"/>
              </a:ext>
            </a:extLst>
          </p:cNvPr>
          <p:cNvSpPr txBox="1"/>
          <p:nvPr/>
        </p:nvSpPr>
        <p:spPr>
          <a:xfrm>
            <a:off x="685800" y="5032031"/>
            <a:ext cx="9279864" cy="2089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 err="1"/>
              <a:t>Answer</a:t>
            </a:r>
            <a:r>
              <a:rPr lang="fr-FR" sz="3200" dirty="0"/>
              <a:t> questions about </a:t>
            </a:r>
            <a:r>
              <a:rPr lang="fr-FR" sz="3200" dirty="0" err="1"/>
              <a:t>videos</a:t>
            </a:r>
            <a:r>
              <a:rPr lang="fr-FR" sz="3200" dirty="0"/>
              <a:t> </a:t>
            </a:r>
            <a:r>
              <a:rPr lang="fr-FR" sz="3200" dirty="0" err="1"/>
              <a:t>without</a:t>
            </a:r>
            <a:r>
              <a:rPr lang="fr-FR" sz="3200" dirty="0"/>
              <a:t> training on </a:t>
            </a:r>
            <a:r>
              <a:rPr lang="fr-FR" sz="3200" dirty="0" err="1"/>
              <a:t>manual</a:t>
            </a:r>
            <a:r>
              <a:rPr lang="fr-FR" sz="3200" dirty="0"/>
              <a:t> annotation of </a:t>
            </a:r>
            <a:r>
              <a:rPr lang="fr-FR" sz="3200" dirty="0" err="1"/>
              <a:t>visual</a:t>
            </a:r>
            <a:r>
              <a:rPr lang="fr-FR" sz="3200" dirty="0"/>
              <a:t> data.</a:t>
            </a:r>
            <a:endParaRPr lang="fr-FR" sz="3200" dirty="0">
              <a:solidFill>
                <a:srgbClr val="073763"/>
              </a:solidFill>
            </a:endParaRPr>
          </a:p>
        </p:txBody>
      </p:sp>
      <p:sp>
        <p:nvSpPr>
          <p:cNvPr id="17" name="Google Shape;78;p13">
            <a:extLst>
              <a:ext uri="{FF2B5EF4-FFF2-40B4-BE49-F238E27FC236}">
                <a16:creationId xmlns:a16="http://schemas.microsoft.com/office/drawing/2014/main" id="{14DBCB08-CB6B-7D4E-7EC9-C092510D9947}"/>
              </a:ext>
            </a:extLst>
          </p:cNvPr>
          <p:cNvSpPr txBox="1"/>
          <p:nvPr/>
        </p:nvSpPr>
        <p:spPr>
          <a:xfrm>
            <a:off x="685801" y="6320837"/>
            <a:ext cx="9765639" cy="4278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4000" dirty="0">
                <a:solidFill>
                  <a:srgbClr val="073763"/>
                </a:solidFill>
              </a:rPr>
              <a:t>Motivation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/>
              <a:t>A </a:t>
            </a:r>
            <a:r>
              <a:rPr lang="fr-FR" sz="3200" dirty="0" err="1"/>
              <a:t>strong</a:t>
            </a:r>
            <a:r>
              <a:rPr lang="fr-FR" sz="3200" dirty="0"/>
              <a:t> </a:t>
            </a:r>
            <a:r>
              <a:rPr lang="fr-FR" sz="3200" dirty="0" err="1"/>
              <a:t>approach</a:t>
            </a:r>
            <a:r>
              <a:rPr lang="fr-FR" sz="3200" dirty="0"/>
              <a:t> relies on </a:t>
            </a:r>
            <a:r>
              <a:rPr lang="fr-FR" sz="3200" dirty="0" err="1"/>
              <a:t>frozen</a:t>
            </a:r>
            <a:r>
              <a:rPr lang="fr-FR" sz="3200" dirty="0"/>
              <a:t> </a:t>
            </a:r>
            <a:r>
              <a:rPr lang="fr-FR" sz="3200" dirty="0" err="1"/>
              <a:t>autoregressive</a:t>
            </a:r>
            <a:r>
              <a:rPr lang="fr-FR" sz="3200" dirty="0"/>
              <a:t> </a:t>
            </a:r>
            <a:r>
              <a:rPr lang="fr-FR" sz="3200" dirty="0" err="1"/>
              <a:t>language</a:t>
            </a:r>
            <a:r>
              <a:rPr lang="fr-FR" sz="3200" dirty="0"/>
              <a:t> </a:t>
            </a:r>
            <a:r>
              <a:rPr lang="fr-FR" sz="3200" dirty="0" err="1"/>
              <a:t>models</a:t>
            </a:r>
            <a:r>
              <a:rPr lang="fr-FR" sz="3200" dirty="0"/>
              <a:t> [1] but </a:t>
            </a:r>
            <a:r>
              <a:rPr lang="fr-FR" sz="3200" dirty="0" err="1"/>
              <a:t>requires</a:t>
            </a:r>
            <a:r>
              <a:rPr lang="fr-FR" sz="3200" dirty="0"/>
              <a:t> large </a:t>
            </a:r>
            <a:r>
              <a:rPr lang="fr-FR" sz="3200" dirty="0" err="1"/>
              <a:t>models</a:t>
            </a:r>
            <a:r>
              <a:rPr lang="fr-FR" sz="3200" dirty="0"/>
              <a:t>.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 err="1"/>
              <a:t>Recent</a:t>
            </a:r>
            <a:r>
              <a:rPr lang="fr-FR" sz="3200" dirty="0"/>
              <a:t> </a:t>
            </a:r>
            <a:r>
              <a:rPr lang="fr-FR" sz="3200" dirty="0" err="1"/>
              <a:t>work</a:t>
            </a:r>
            <a:r>
              <a:rPr lang="fr-FR" sz="3200" dirty="0"/>
              <a:t> in </a:t>
            </a:r>
            <a:r>
              <a:rPr lang="fr-FR" sz="3200" dirty="0" err="1"/>
              <a:t>natural</a:t>
            </a:r>
            <a:r>
              <a:rPr lang="fr-FR" sz="3200" dirty="0"/>
              <a:t> </a:t>
            </a:r>
            <a:r>
              <a:rPr lang="fr-FR" sz="3200" dirty="0" err="1"/>
              <a:t>language</a:t>
            </a:r>
            <a:r>
              <a:rPr lang="fr-FR" sz="3200" dirty="0"/>
              <a:t> [2] shows </a:t>
            </a:r>
            <a:r>
              <a:rPr lang="fr-FR" sz="3200" dirty="0" err="1"/>
              <a:t>strong</a:t>
            </a:r>
            <a:r>
              <a:rPr lang="fr-FR" sz="3200" dirty="0"/>
              <a:t> </a:t>
            </a:r>
            <a:r>
              <a:rPr lang="fr-FR" sz="3200" dirty="0" err="1"/>
              <a:t>zero</a:t>
            </a:r>
            <a:r>
              <a:rPr lang="fr-FR" sz="3200" dirty="0"/>
              <a:t>-shot </a:t>
            </a:r>
            <a:r>
              <a:rPr lang="fr-FR" sz="3200" dirty="0" err="1"/>
              <a:t>results</a:t>
            </a:r>
            <a:r>
              <a:rPr lang="fr-FR" sz="3200" dirty="0"/>
              <a:t> </a:t>
            </a:r>
            <a:r>
              <a:rPr lang="fr-FR" sz="3200" dirty="0" err="1"/>
              <a:t>with</a:t>
            </a:r>
            <a:r>
              <a:rPr lang="fr-FR" sz="3200" dirty="0"/>
              <a:t> </a:t>
            </a:r>
            <a:r>
              <a:rPr lang="fr-FR" sz="3200" dirty="0" err="1"/>
              <a:t>lighter</a:t>
            </a:r>
            <a:r>
              <a:rPr lang="fr-FR" sz="3200" dirty="0"/>
              <a:t> </a:t>
            </a:r>
            <a:r>
              <a:rPr lang="fr-FR" sz="3200" dirty="0" err="1"/>
              <a:t>bidirectional</a:t>
            </a:r>
            <a:r>
              <a:rPr lang="fr-FR" sz="3200" dirty="0"/>
              <a:t> </a:t>
            </a:r>
            <a:r>
              <a:rPr lang="fr-FR" sz="3200" dirty="0" err="1"/>
              <a:t>masked</a:t>
            </a:r>
            <a:r>
              <a:rPr lang="fr-FR" sz="3200" dirty="0"/>
              <a:t> </a:t>
            </a:r>
            <a:r>
              <a:rPr lang="fr-FR" sz="3200" dirty="0" err="1"/>
              <a:t>language</a:t>
            </a:r>
            <a:r>
              <a:rPr lang="fr-FR" sz="3200" dirty="0"/>
              <a:t> </a:t>
            </a:r>
            <a:r>
              <a:rPr lang="fr-FR" sz="3200" dirty="0" err="1"/>
              <a:t>models</a:t>
            </a:r>
            <a:r>
              <a:rPr lang="fr-FR" sz="3200" dirty="0"/>
              <a:t> (</a:t>
            </a:r>
            <a:r>
              <a:rPr lang="fr-FR" sz="3200" dirty="0" err="1"/>
              <a:t>BiLM</a:t>
            </a:r>
            <a:r>
              <a:rPr lang="fr-FR" sz="3200" dirty="0"/>
              <a:t>).</a:t>
            </a:r>
          </a:p>
          <a:p>
            <a:pPr>
              <a:spcBef>
                <a:spcPts val="1543"/>
              </a:spcBef>
              <a:buSzPts val="600"/>
            </a:pPr>
            <a:endParaRPr lang="fr-FR" sz="3200" dirty="0"/>
          </a:p>
        </p:txBody>
      </p:sp>
      <p:sp>
        <p:nvSpPr>
          <p:cNvPr id="18" name="Google Shape;78;p13">
            <a:extLst>
              <a:ext uri="{FF2B5EF4-FFF2-40B4-BE49-F238E27FC236}">
                <a16:creationId xmlns:a16="http://schemas.microsoft.com/office/drawing/2014/main" id="{6B6A8531-B6C7-C866-55F9-997DE0C06D91}"/>
              </a:ext>
            </a:extLst>
          </p:cNvPr>
          <p:cNvSpPr txBox="1"/>
          <p:nvPr/>
        </p:nvSpPr>
        <p:spPr>
          <a:xfrm>
            <a:off x="652345" y="10169239"/>
            <a:ext cx="9821512" cy="6088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4000" dirty="0">
                <a:solidFill>
                  <a:srgbClr val="073763"/>
                </a:solidFill>
              </a:rPr>
              <a:t>Contributions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b="1" dirty="0" err="1"/>
              <a:t>FrozenBiLM</a:t>
            </a:r>
            <a:r>
              <a:rPr lang="fr-FR" sz="3200" b="1" dirty="0"/>
              <a:t>: </a:t>
            </a:r>
            <a:r>
              <a:rPr lang="fr-FR" sz="3200" dirty="0"/>
              <a:t>a </a:t>
            </a:r>
            <a:r>
              <a:rPr lang="fr-FR" sz="3200" dirty="0" err="1"/>
              <a:t>framework</a:t>
            </a:r>
            <a:r>
              <a:rPr lang="fr-FR" sz="3200" dirty="0"/>
              <a:t> </a:t>
            </a:r>
            <a:r>
              <a:rPr lang="fr-FR" sz="3200" dirty="0" err="1"/>
              <a:t>that</a:t>
            </a:r>
            <a:r>
              <a:rPr lang="fr-FR" sz="3200" dirty="0"/>
              <a:t> </a:t>
            </a:r>
            <a:r>
              <a:rPr lang="fr-FR" sz="3200" dirty="0" err="1"/>
              <a:t>handles</a:t>
            </a:r>
            <a:r>
              <a:rPr lang="fr-FR" sz="3200" dirty="0"/>
              <a:t> </a:t>
            </a:r>
            <a:r>
              <a:rPr lang="fr-FR" sz="3200" dirty="0" err="1"/>
              <a:t>multi-modal</a:t>
            </a:r>
            <a:r>
              <a:rPr lang="fr-FR" sz="3200" dirty="0"/>
              <a:t> inputs </a:t>
            </a:r>
            <a:r>
              <a:rPr lang="fr-FR" sz="3200" dirty="0" err="1"/>
              <a:t>using</a:t>
            </a:r>
            <a:r>
              <a:rPr lang="fr-FR" sz="3200" dirty="0"/>
              <a:t> </a:t>
            </a:r>
            <a:r>
              <a:rPr lang="fr-FR" sz="3200" dirty="0" err="1"/>
              <a:t>frozen</a:t>
            </a:r>
            <a:r>
              <a:rPr lang="fr-FR" sz="3200" dirty="0"/>
              <a:t> </a:t>
            </a:r>
            <a:r>
              <a:rPr lang="fr-FR" sz="3200" dirty="0" err="1"/>
              <a:t>BiLM</a:t>
            </a:r>
            <a:r>
              <a:rPr lang="fr-FR" sz="3200" dirty="0"/>
              <a:t> and enables </a:t>
            </a:r>
            <a:r>
              <a:rPr lang="fr-FR" sz="3200" dirty="0" err="1"/>
              <a:t>zero</a:t>
            </a:r>
            <a:r>
              <a:rPr lang="fr-FR" sz="3200" dirty="0"/>
              <a:t>-shot </a:t>
            </a:r>
            <a:r>
              <a:rPr lang="fr-FR" sz="3200" dirty="0" err="1"/>
              <a:t>VideoQA</a:t>
            </a:r>
            <a:r>
              <a:rPr lang="fr-FR" sz="3200" dirty="0"/>
              <a:t> </a:t>
            </a:r>
            <a:r>
              <a:rPr lang="fr-FR" sz="3200" dirty="0" err="1"/>
              <a:t>through</a:t>
            </a:r>
            <a:r>
              <a:rPr lang="fr-FR" sz="3200" dirty="0"/>
              <a:t> </a:t>
            </a:r>
            <a:r>
              <a:rPr lang="fr-FR" sz="3200" dirty="0" err="1"/>
              <a:t>masked</a:t>
            </a:r>
            <a:r>
              <a:rPr lang="fr-FR" sz="3200" dirty="0"/>
              <a:t> </a:t>
            </a:r>
            <a:r>
              <a:rPr lang="fr-FR" sz="3200" dirty="0" err="1"/>
              <a:t>language</a:t>
            </a:r>
            <a:r>
              <a:rPr lang="fr-FR" sz="3200" dirty="0"/>
              <a:t> modeling. 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/>
              <a:t>Extensive ablation </a:t>
            </a:r>
            <a:r>
              <a:rPr lang="fr-FR" sz="3200" dirty="0" err="1"/>
              <a:t>studies</a:t>
            </a:r>
            <a:r>
              <a:rPr lang="fr-FR" sz="3200" dirty="0"/>
              <a:t> and </a:t>
            </a:r>
            <a:r>
              <a:rPr lang="fr-FR" sz="3200" dirty="0" err="1"/>
              <a:t>improvements</a:t>
            </a:r>
            <a:r>
              <a:rPr lang="fr-FR" sz="3200" dirty="0"/>
              <a:t> over </a:t>
            </a:r>
            <a:r>
              <a:rPr lang="fr-FR" sz="3200" dirty="0" err="1"/>
              <a:t>previous</a:t>
            </a:r>
            <a:r>
              <a:rPr lang="fr-FR" sz="3200" dirty="0"/>
              <a:t> </a:t>
            </a:r>
            <a:r>
              <a:rPr lang="fr-FR" sz="3200" dirty="0" err="1"/>
              <a:t>autoregressive</a:t>
            </a:r>
            <a:r>
              <a:rPr lang="fr-FR" sz="3200" dirty="0"/>
              <a:t> </a:t>
            </a:r>
            <a:r>
              <a:rPr lang="fr-FR" sz="3200" dirty="0" err="1"/>
              <a:t>models</a:t>
            </a:r>
            <a:r>
              <a:rPr lang="fr-FR" sz="3200" dirty="0"/>
              <a:t>.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 err="1"/>
              <a:t>SoTA</a:t>
            </a:r>
            <a:r>
              <a:rPr lang="fr-FR" sz="3200" dirty="0"/>
              <a:t> on 8 </a:t>
            </a:r>
            <a:r>
              <a:rPr lang="fr-FR" sz="3200" dirty="0" err="1"/>
              <a:t>zero</a:t>
            </a:r>
            <a:r>
              <a:rPr lang="fr-FR" sz="3200" dirty="0"/>
              <a:t>-shot benchmarks, </a:t>
            </a:r>
            <a:r>
              <a:rPr lang="fr-FR" sz="3200" dirty="0" err="1"/>
              <a:t>competitive</a:t>
            </a:r>
            <a:r>
              <a:rPr lang="fr-FR" sz="3200" dirty="0"/>
              <a:t> performance on </a:t>
            </a:r>
            <a:r>
              <a:rPr lang="fr-FR" sz="3200" dirty="0" err="1"/>
              <a:t>fully-supervised</a:t>
            </a:r>
            <a:r>
              <a:rPr lang="fr-FR" sz="3200" dirty="0"/>
              <a:t> benchmarks and </a:t>
            </a:r>
            <a:r>
              <a:rPr lang="fr-FR" sz="3200" dirty="0" err="1"/>
              <a:t>promising</a:t>
            </a:r>
            <a:r>
              <a:rPr lang="fr-FR" sz="3200" dirty="0"/>
              <a:t> few-shot </a:t>
            </a:r>
            <a:r>
              <a:rPr lang="fr-FR" sz="3200" dirty="0" err="1"/>
              <a:t>results</a:t>
            </a:r>
            <a:r>
              <a:rPr lang="fr-FR" sz="3200" dirty="0"/>
              <a:t>.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b="1" dirty="0"/>
              <a:t>Code and </a:t>
            </a:r>
            <a:r>
              <a:rPr lang="fr-FR" sz="3200" b="1" dirty="0" err="1"/>
              <a:t>models</a:t>
            </a:r>
            <a:r>
              <a:rPr lang="fr-FR" sz="3200" b="1" dirty="0"/>
              <a:t>: </a:t>
            </a:r>
            <a:r>
              <a:rPr lang="fr-FR" sz="3200" i="1" dirty="0">
                <a:hlinkClick r:id="rId7"/>
              </a:rPr>
              <a:t>https://github.com/antoyang/FrozenBiLM</a:t>
            </a:r>
            <a:r>
              <a:rPr lang="fr-FR" sz="3200" i="1" dirty="0"/>
              <a:t> </a:t>
            </a:r>
            <a:endParaRPr lang="fr-FR" sz="3200" dirty="0"/>
          </a:p>
          <a:p>
            <a:pPr>
              <a:spcBef>
                <a:spcPts val="1543"/>
              </a:spcBef>
              <a:buSzPts val="600"/>
            </a:pPr>
            <a:endParaRPr lang="fr-FR" sz="3000" dirty="0"/>
          </a:p>
        </p:txBody>
      </p:sp>
      <p:sp>
        <p:nvSpPr>
          <p:cNvPr id="19" name="Google Shape;78;p13">
            <a:extLst>
              <a:ext uri="{FF2B5EF4-FFF2-40B4-BE49-F238E27FC236}">
                <a16:creationId xmlns:a16="http://schemas.microsoft.com/office/drawing/2014/main" id="{21AF4D30-09C8-BAC4-F277-2B2C0F887598}"/>
              </a:ext>
            </a:extLst>
          </p:cNvPr>
          <p:cNvSpPr txBox="1"/>
          <p:nvPr/>
        </p:nvSpPr>
        <p:spPr>
          <a:xfrm>
            <a:off x="685800" y="4214298"/>
            <a:ext cx="10748071" cy="967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4000" dirty="0" err="1">
                <a:solidFill>
                  <a:srgbClr val="073763"/>
                </a:solidFill>
              </a:rPr>
              <a:t>Zero</a:t>
            </a:r>
            <a:r>
              <a:rPr lang="fr-FR" sz="4000" dirty="0">
                <a:solidFill>
                  <a:srgbClr val="073763"/>
                </a:solidFill>
              </a:rPr>
              <a:t>-Shot </a:t>
            </a:r>
            <a:r>
              <a:rPr lang="fr-FR" sz="4000" dirty="0" err="1">
                <a:solidFill>
                  <a:srgbClr val="073763"/>
                </a:solidFill>
              </a:rPr>
              <a:t>VideoQA</a:t>
            </a:r>
            <a:endParaRPr lang="fr-FR" sz="4000" dirty="0">
              <a:solidFill>
                <a:srgbClr val="073763"/>
              </a:solidFill>
            </a:endParaRPr>
          </a:p>
        </p:txBody>
      </p:sp>
      <p:sp>
        <p:nvSpPr>
          <p:cNvPr id="20" name="Google Shape;79;p13">
            <a:extLst>
              <a:ext uri="{FF2B5EF4-FFF2-40B4-BE49-F238E27FC236}">
                <a16:creationId xmlns:a16="http://schemas.microsoft.com/office/drawing/2014/main" id="{F322CF4D-FF2F-07CB-C4A3-54A90CB482DC}"/>
              </a:ext>
            </a:extLst>
          </p:cNvPr>
          <p:cNvSpPr txBox="1"/>
          <p:nvPr/>
        </p:nvSpPr>
        <p:spPr>
          <a:xfrm>
            <a:off x="11173139" y="9448801"/>
            <a:ext cx="13069872" cy="179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r>
              <a:rPr lang="fr" sz="3200" dirty="0">
                <a:solidFill>
                  <a:srgbClr val="073763"/>
                </a:solidFill>
              </a:rPr>
              <a:t>➤ </a:t>
            </a:r>
            <a:r>
              <a:rPr lang="fr-FR" sz="3200" b="1" dirty="0" err="1"/>
              <a:t>Frozen</a:t>
            </a:r>
            <a:r>
              <a:rPr lang="fr-FR" sz="3200" b="1" dirty="0"/>
              <a:t> </a:t>
            </a:r>
            <a:r>
              <a:rPr lang="fr-FR" sz="3200" b="1" dirty="0" err="1"/>
              <a:t>parameters</a:t>
            </a:r>
            <a:r>
              <a:rPr lang="fr-FR" sz="3200" b="1" dirty="0"/>
              <a:t>: </a:t>
            </a:r>
            <a:r>
              <a:rPr lang="fr-FR" sz="3200" dirty="0" err="1"/>
              <a:t>pretrained</a:t>
            </a:r>
            <a:r>
              <a:rPr lang="fr-FR" sz="3200" dirty="0"/>
              <a:t> </a:t>
            </a:r>
            <a:r>
              <a:rPr lang="fr-FR" sz="3200" dirty="0" err="1"/>
              <a:t>BiLM</a:t>
            </a:r>
            <a:r>
              <a:rPr lang="fr-FR" sz="3200" dirty="0"/>
              <a:t> and </a:t>
            </a:r>
            <a:r>
              <a:rPr lang="fr-FR" sz="3200" dirty="0" err="1"/>
              <a:t>visual</a:t>
            </a:r>
            <a:r>
              <a:rPr lang="fr-FR" sz="3200" dirty="0"/>
              <a:t> backbone.</a:t>
            </a:r>
            <a:endParaRPr sz="3200" dirty="0"/>
          </a:p>
          <a:p>
            <a:pPr>
              <a:spcBef>
                <a:spcPts val="1543"/>
              </a:spcBef>
              <a:buSzPts val="600"/>
            </a:pPr>
            <a:r>
              <a:rPr lang="fr" sz="3200" dirty="0">
                <a:solidFill>
                  <a:srgbClr val="073763"/>
                </a:solidFill>
              </a:rPr>
              <a:t>➤</a:t>
            </a:r>
            <a:r>
              <a:rPr lang="fr" sz="3200" dirty="0">
                <a:solidFill>
                  <a:srgbClr val="FABF0C"/>
                </a:solidFill>
              </a:rPr>
              <a:t> </a:t>
            </a:r>
            <a:r>
              <a:rPr lang="fr-FR" sz="3200" b="1" dirty="0" err="1"/>
              <a:t>Trained</a:t>
            </a:r>
            <a:r>
              <a:rPr lang="fr-FR" sz="3200" b="1" dirty="0"/>
              <a:t> </a:t>
            </a:r>
            <a:r>
              <a:rPr lang="fr-FR" sz="3200" b="1" dirty="0" err="1"/>
              <a:t>parameters</a:t>
            </a:r>
            <a:r>
              <a:rPr lang="fr-FR" sz="3200" b="1" dirty="0"/>
              <a:t>: </a:t>
            </a:r>
            <a:r>
              <a:rPr lang="fr-FR" sz="3200" dirty="0" err="1"/>
              <a:t>visual</a:t>
            </a:r>
            <a:r>
              <a:rPr lang="fr-FR" sz="3200" dirty="0"/>
              <a:t>-to-</a:t>
            </a:r>
            <a:r>
              <a:rPr lang="fr-FR" sz="3200" dirty="0" err="1"/>
              <a:t>text</a:t>
            </a:r>
            <a:r>
              <a:rPr lang="fr-FR" sz="3200" dirty="0"/>
              <a:t> projection, </a:t>
            </a:r>
            <a:r>
              <a:rPr lang="fr-FR" sz="3200" dirty="0" err="1"/>
              <a:t>adapters</a:t>
            </a:r>
            <a:r>
              <a:rPr lang="fr-FR" sz="3200" dirty="0"/>
              <a:t>, layer </a:t>
            </a:r>
            <a:r>
              <a:rPr lang="fr-FR" sz="3200" dirty="0" err="1"/>
              <a:t>norm</a:t>
            </a:r>
            <a:r>
              <a:rPr lang="fr-FR" sz="3200" dirty="0"/>
              <a:t>.</a:t>
            </a:r>
          </a:p>
        </p:txBody>
      </p:sp>
      <p:sp>
        <p:nvSpPr>
          <p:cNvPr id="21" name="Google Shape;79;p13">
            <a:extLst>
              <a:ext uri="{FF2B5EF4-FFF2-40B4-BE49-F238E27FC236}">
                <a16:creationId xmlns:a16="http://schemas.microsoft.com/office/drawing/2014/main" id="{2FDEFC74-9228-C9B2-9A4E-C06F6947A367}"/>
              </a:ext>
            </a:extLst>
          </p:cNvPr>
          <p:cNvSpPr txBox="1"/>
          <p:nvPr/>
        </p:nvSpPr>
        <p:spPr>
          <a:xfrm>
            <a:off x="45982875" y="4097015"/>
            <a:ext cx="19202228" cy="4215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 err="1"/>
              <a:t>Freezing</a:t>
            </a:r>
            <a:r>
              <a:rPr lang="fr-FR" sz="3200" dirty="0"/>
              <a:t> the </a:t>
            </a:r>
            <a:r>
              <a:rPr lang="fr-FR" sz="3200" dirty="0" err="1"/>
              <a:t>BiLM</a:t>
            </a:r>
            <a:r>
              <a:rPr lang="fr-FR" sz="3200" dirty="0"/>
              <a:t> </a:t>
            </a:r>
            <a:r>
              <a:rPr lang="fr-FR" sz="3200" dirty="0" err="1"/>
              <a:t>helps</a:t>
            </a:r>
            <a:r>
              <a:rPr lang="fr-FR" sz="3200" dirty="0"/>
              <a:t> (+7.6% acc. on TVQA, 2x </a:t>
            </a:r>
            <a:r>
              <a:rPr lang="fr-FR" sz="3200" dirty="0" err="1"/>
              <a:t>faster</a:t>
            </a:r>
            <a:r>
              <a:rPr lang="fr-FR" sz="3200" dirty="0"/>
              <a:t> training)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 err="1"/>
              <a:t>Adapters</a:t>
            </a:r>
            <a:r>
              <a:rPr lang="fr-FR" sz="3200" dirty="0"/>
              <a:t> help (+5.8% acc. on TVQA)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/>
              <a:t>Vision </a:t>
            </a:r>
            <a:r>
              <a:rPr lang="fr-FR" sz="3200" dirty="0" err="1"/>
              <a:t>helps</a:t>
            </a:r>
            <a:r>
              <a:rPr lang="fr-FR" sz="3200" dirty="0"/>
              <a:t> (+13.6% acc. on </a:t>
            </a:r>
            <a:r>
              <a:rPr lang="fr-FR" sz="3200" dirty="0" err="1"/>
              <a:t>iVQA</a:t>
            </a:r>
            <a:r>
              <a:rPr lang="fr-FR" sz="3200" dirty="0"/>
              <a:t>) and speech </a:t>
            </a:r>
            <a:r>
              <a:rPr lang="fr-FR" sz="3200" dirty="0" err="1"/>
              <a:t>helps</a:t>
            </a:r>
            <a:r>
              <a:rPr lang="fr-FR" sz="3200" dirty="0"/>
              <a:t> (+29.5% acc. on TVQA)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 err="1"/>
              <a:t>Scaling</a:t>
            </a:r>
            <a:r>
              <a:rPr lang="fr-FR" sz="3200" dirty="0"/>
              <a:t> </a:t>
            </a:r>
            <a:r>
              <a:rPr lang="fr-FR" sz="3200" dirty="0" err="1"/>
              <a:t>WebVid</a:t>
            </a:r>
            <a:r>
              <a:rPr lang="fr-FR" sz="3200" dirty="0"/>
              <a:t> </a:t>
            </a:r>
            <a:r>
              <a:rPr lang="fr-FR" sz="3200" dirty="0" err="1"/>
              <a:t>from</a:t>
            </a:r>
            <a:r>
              <a:rPr lang="fr-FR" sz="3200" dirty="0"/>
              <a:t> 10K to 10M </a:t>
            </a:r>
            <a:r>
              <a:rPr lang="fr-FR" sz="3200" dirty="0" err="1"/>
              <a:t>samples</a:t>
            </a:r>
            <a:r>
              <a:rPr lang="fr-FR" sz="3200" dirty="0"/>
              <a:t> </a:t>
            </a:r>
            <a:r>
              <a:rPr lang="fr-FR" sz="3200" dirty="0" err="1"/>
              <a:t>helps</a:t>
            </a:r>
            <a:r>
              <a:rPr lang="fr-FR" sz="3200" dirty="0"/>
              <a:t> (+11.1% acc. on MSVD-QA)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 err="1"/>
              <a:t>Scaling</a:t>
            </a:r>
            <a:r>
              <a:rPr lang="fr-FR" sz="3200" dirty="0"/>
              <a:t> the </a:t>
            </a:r>
            <a:r>
              <a:rPr lang="fr-FR" sz="3200" dirty="0" err="1"/>
              <a:t>BiLM</a:t>
            </a:r>
            <a:r>
              <a:rPr lang="fr-FR" sz="3200" dirty="0"/>
              <a:t> </a:t>
            </a:r>
            <a:r>
              <a:rPr lang="fr-FR" sz="3200" dirty="0" err="1"/>
              <a:t>from</a:t>
            </a:r>
            <a:r>
              <a:rPr lang="fr-FR" sz="3200" dirty="0"/>
              <a:t> BERT-Base to the 900M param </a:t>
            </a:r>
            <a:r>
              <a:rPr lang="fr-FR" sz="3200" dirty="0" err="1"/>
              <a:t>DeBERTa-XLarge</a:t>
            </a:r>
            <a:r>
              <a:rPr lang="fr-FR" sz="3200" dirty="0"/>
              <a:t> </a:t>
            </a:r>
            <a:r>
              <a:rPr lang="fr-FR" sz="3200" dirty="0" err="1"/>
              <a:t>helps</a:t>
            </a:r>
            <a:r>
              <a:rPr lang="fr-FR" sz="3200" dirty="0"/>
              <a:t>  (+14.8% acc. on </a:t>
            </a:r>
            <a:r>
              <a:rPr lang="fr-FR" sz="3200" dirty="0" err="1"/>
              <a:t>iVQA</a:t>
            </a:r>
            <a:r>
              <a:rPr lang="fr-FR" sz="3200" dirty="0"/>
              <a:t>)</a:t>
            </a:r>
          </a:p>
          <a:p>
            <a:pPr>
              <a:spcBef>
                <a:spcPts val="1543"/>
              </a:spcBef>
              <a:buSzPts val="600"/>
            </a:pPr>
            <a:endParaRPr lang="fr-FR" sz="3200" dirty="0"/>
          </a:p>
          <a:p>
            <a:pPr>
              <a:spcBef>
                <a:spcPts val="1543"/>
              </a:spcBef>
              <a:buSzPts val="600"/>
            </a:pPr>
            <a:endParaRPr lang="fr-FR" sz="3200" dirty="0"/>
          </a:p>
          <a:p>
            <a:pPr>
              <a:spcBef>
                <a:spcPts val="1543"/>
              </a:spcBef>
              <a:buSzPts val="600"/>
            </a:pPr>
            <a:endParaRPr lang="fr-FR" sz="3200" dirty="0"/>
          </a:p>
        </p:txBody>
      </p:sp>
      <p:graphicFrame>
        <p:nvGraphicFramePr>
          <p:cNvPr id="22" name="Google Shape;68;p13">
            <a:extLst>
              <a:ext uri="{FF2B5EF4-FFF2-40B4-BE49-F238E27FC236}">
                <a16:creationId xmlns:a16="http://schemas.microsoft.com/office/drawing/2014/main" id="{4AD20857-2B5B-5C94-8AC9-FCEE12BDB8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7864251"/>
              </p:ext>
            </p:extLst>
          </p:nvPr>
        </p:nvGraphicFramePr>
        <p:xfrm>
          <a:off x="25876015" y="4394914"/>
          <a:ext cx="16967183" cy="250747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1240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12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217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210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705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186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88939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6288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Method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Params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iVQA</a:t>
                      </a:r>
                      <a:endParaRPr lang="fr"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MSRVTT-QA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MSVD-QA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ActivityNet</a:t>
                      </a: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TGIF-QA</a:t>
                      </a: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33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 err="1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Autoregressive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 (GPT-J)</a:t>
                      </a:r>
                      <a:endParaRPr sz="2400" dirty="0">
                        <a:solidFill>
                          <a:schemeClr val="tx1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6B</a:t>
                      </a:r>
                      <a:endParaRPr sz="2400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21.4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9.6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26.7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24.5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37.3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494499"/>
                  </a:ext>
                </a:extLst>
              </a:tr>
              <a:tr h="56333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 err="1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Bidirectional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 (BERT-Base)</a:t>
                      </a:r>
                      <a:endParaRPr sz="2400" dirty="0">
                        <a:solidFill>
                          <a:schemeClr val="tx1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110M</a:t>
                      </a:r>
                      <a:endParaRPr sz="2400" b="1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12.4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6.4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11.7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16.7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23.1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9712608"/>
                  </a:ext>
                </a:extLst>
              </a:tr>
              <a:tr h="51791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Bidirectional</a:t>
                      </a: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 (DeBERTa-V2-X</a:t>
                      </a:r>
                      <a:r>
                        <a:rPr lang="fr-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L</a:t>
                      </a: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arge</a:t>
                      </a: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)</a:t>
                      </a:r>
                      <a:endParaRPr lang="fr-FR" sz="2400" dirty="0">
                        <a:solidFill>
                          <a:srgbClr val="FF00FF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890M</a:t>
                      </a:r>
                      <a:endParaRPr sz="2400" b="0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27.3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16.8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32.2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24.7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41.0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3" name="Google Shape;55;p13">
            <a:extLst>
              <a:ext uri="{FF2B5EF4-FFF2-40B4-BE49-F238E27FC236}">
                <a16:creationId xmlns:a16="http://schemas.microsoft.com/office/drawing/2014/main" id="{9A4AF4AD-0298-DD90-D0F5-2696C1AF8620}"/>
              </a:ext>
            </a:extLst>
          </p:cNvPr>
          <p:cNvSpPr/>
          <p:nvPr/>
        </p:nvSpPr>
        <p:spPr>
          <a:xfrm>
            <a:off x="45567600" y="3914791"/>
            <a:ext cx="19617503" cy="4109538"/>
          </a:xfrm>
          <a:prstGeom prst="roundRect">
            <a:avLst>
              <a:gd name="adj" fmla="val 6321"/>
            </a:avLst>
          </a:prstGeom>
          <a:noFill/>
          <a:ln w="11430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>
              <a:spcAft>
                <a:spcPts val="1029"/>
              </a:spcAft>
              <a:buSzPts val="600"/>
            </a:pPr>
            <a:endParaRPr sz="686" dirty="0">
              <a:solidFill>
                <a:srgbClr val="073763"/>
              </a:solidFill>
            </a:endParaRPr>
          </a:p>
        </p:txBody>
      </p:sp>
      <p:sp>
        <p:nvSpPr>
          <p:cNvPr id="24" name="Google Shape;62;p13">
            <a:extLst>
              <a:ext uri="{FF2B5EF4-FFF2-40B4-BE49-F238E27FC236}">
                <a16:creationId xmlns:a16="http://schemas.microsoft.com/office/drawing/2014/main" id="{2BDD60B6-B0D7-41B8-AD8F-913FD9134E5E}"/>
              </a:ext>
            </a:extLst>
          </p:cNvPr>
          <p:cNvSpPr txBox="1"/>
          <p:nvPr/>
        </p:nvSpPr>
        <p:spPr>
          <a:xfrm>
            <a:off x="52761986" y="3371302"/>
            <a:ext cx="5275862" cy="10080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 algn="ctr"/>
            <a:r>
              <a:rPr lang="fr" sz="4800" dirty="0">
                <a:solidFill>
                  <a:srgbClr val="073763"/>
                </a:solidFill>
              </a:rPr>
              <a:t>Ablation </a:t>
            </a:r>
            <a:r>
              <a:rPr lang="fr" sz="4800" dirty="0" err="1">
                <a:solidFill>
                  <a:srgbClr val="073763"/>
                </a:solidFill>
              </a:rPr>
              <a:t>studies</a:t>
            </a:r>
            <a:endParaRPr sz="4800" dirty="0">
              <a:solidFill>
                <a:srgbClr val="073763"/>
              </a:solidFill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1CFDC0E9-0FC5-365F-2B1F-EFD165DF9997}"/>
              </a:ext>
            </a:extLst>
          </p:cNvPr>
          <p:cNvSpPr txBox="1"/>
          <p:nvPr/>
        </p:nvSpPr>
        <p:spPr>
          <a:xfrm>
            <a:off x="11195360" y="12017425"/>
            <a:ext cx="11442852" cy="1269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b="1" dirty="0" err="1"/>
              <a:t>Loss</a:t>
            </a:r>
            <a:r>
              <a:rPr lang="fr-FR" sz="3200" b="1" dirty="0"/>
              <a:t>: </a:t>
            </a:r>
            <a:r>
              <a:rPr lang="fr-FR" sz="3200" dirty="0" err="1"/>
              <a:t>visually-conditioned</a:t>
            </a:r>
            <a:r>
              <a:rPr lang="fr-FR" sz="3200" dirty="0"/>
              <a:t> </a:t>
            </a:r>
            <a:r>
              <a:rPr lang="fr-FR" sz="3200" dirty="0" err="1"/>
              <a:t>masked</a:t>
            </a:r>
            <a:r>
              <a:rPr lang="fr-FR" sz="3200" dirty="0"/>
              <a:t> </a:t>
            </a:r>
            <a:r>
              <a:rPr lang="fr-FR" sz="3200" dirty="0" err="1"/>
              <a:t>language</a:t>
            </a:r>
            <a:r>
              <a:rPr lang="fr-FR" sz="3200" dirty="0"/>
              <a:t> modeling.</a:t>
            </a:r>
            <a:endParaRPr lang="fr-FR" sz="3200" i="1" dirty="0"/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b="1" dirty="0"/>
              <a:t>Data: </a:t>
            </a:r>
            <a:r>
              <a:rPr lang="fr-FR" sz="3200" dirty="0" err="1"/>
              <a:t>videos</a:t>
            </a:r>
            <a:r>
              <a:rPr lang="fr-FR" sz="3200" dirty="0"/>
              <a:t> </a:t>
            </a:r>
            <a:r>
              <a:rPr lang="fr-FR" sz="3200" dirty="0" err="1"/>
              <a:t>with</a:t>
            </a:r>
            <a:r>
              <a:rPr lang="fr-FR" sz="3200" dirty="0"/>
              <a:t> alt-</a:t>
            </a:r>
            <a:r>
              <a:rPr lang="fr-FR" sz="3200" dirty="0" err="1"/>
              <a:t>text</a:t>
            </a:r>
            <a:r>
              <a:rPr lang="fr-FR" sz="3200" dirty="0"/>
              <a:t> description </a:t>
            </a:r>
            <a:r>
              <a:rPr lang="fr-FR" sz="3200" dirty="0" err="1"/>
              <a:t>from</a:t>
            </a:r>
            <a:r>
              <a:rPr lang="fr-FR" sz="3200" dirty="0"/>
              <a:t> WebVid10M.</a:t>
            </a:r>
          </a:p>
        </p:txBody>
      </p:sp>
      <p:sp>
        <p:nvSpPr>
          <p:cNvPr id="27" name="Google Shape;57;p13">
            <a:extLst>
              <a:ext uri="{FF2B5EF4-FFF2-40B4-BE49-F238E27FC236}">
                <a16:creationId xmlns:a16="http://schemas.microsoft.com/office/drawing/2014/main" id="{BCAD5888-867F-DF96-39D9-898114844912}"/>
              </a:ext>
            </a:extLst>
          </p:cNvPr>
          <p:cNvSpPr/>
          <p:nvPr/>
        </p:nvSpPr>
        <p:spPr>
          <a:xfrm>
            <a:off x="10976347" y="14200499"/>
            <a:ext cx="13286941" cy="7441407"/>
          </a:xfrm>
          <a:prstGeom prst="roundRect">
            <a:avLst>
              <a:gd name="adj" fmla="val 6321"/>
            </a:avLst>
          </a:prstGeom>
          <a:noFill/>
          <a:ln w="11430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686" dirty="0">
              <a:solidFill>
                <a:srgbClr val="073763"/>
              </a:solidFill>
            </a:endParaRPr>
          </a:p>
        </p:txBody>
      </p:sp>
      <p:sp>
        <p:nvSpPr>
          <p:cNvPr id="28" name="Google Shape;61;p13">
            <a:extLst>
              <a:ext uri="{FF2B5EF4-FFF2-40B4-BE49-F238E27FC236}">
                <a16:creationId xmlns:a16="http://schemas.microsoft.com/office/drawing/2014/main" id="{47184F8D-08A9-1455-9E00-7DAD1E06A50F}"/>
              </a:ext>
            </a:extLst>
          </p:cNvPr>
          <p:cNvSpPr txBox="1"/>
          <p:nvPr/>
        </p:nvSpPr>
        <p:spPr>
          <a:xfrm>
            <a:off x="13184290" y="13596257"/>
            <a:ext cx="8688158" cy="11392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 algn="ctr"/>
            <a:r>
              <a:rPr lang="fr" sz="4800" dirty="0">
                <a:solidFill>
                  <a:srgbClr val="073763"/>
                </a:solidFill>
                <a:highlight>
                  <a:srgbClr val="FFFFFF"/>
                </a:highlight>
              </a:rPr>
              <a:t> </a:t>
            </a:r>
            <a:r>
              <a:rPr lang="fr" sz="4800" dirty="0" err="1">
                <a:solidFill>
                  <a:srgbClr val="073763"/>
                </a:solidFill>
                <a:highlight>
                  <a:srgbClr val="FFFFFF"/>
                </a:highlight>
              </a:rPr>
              <a:t>Downstream</a:t>
            </a:r>
            <a:r>
              <a:rPr lang="fr" sz="4800" dirty="0">
                <a:solidFill>
                  <a:srgbClr val="073763"/>
                </a:solidFill>
                <a:highlight>
                  <a:srgbClr val="FFFFFF"/>
                </a:highlight>
              </a:rPr>
              <a:t> </a:t>
            </a:r>
            <a:r>
              <a:rPr lang="fr" sz="4800" dirty="0" err="1">
                <a:solidFill>
                  <a:srgbClr val="073763"/>
                </a:solidFill>
                <a:highlight>
                  <a:srgbClr val="FFFFFF"/>
                </a:highlight>
              </a:rPr>
              <a:t>Task</a:t>
            </a:r>
            <a:r>
              <a:rPr lang="fr" sz="4800" dirty="0">
                <a:solidFill>
                  <a:srgbClr val="073763"/>
                </a:solidFill>
                <a:highlight>
                  <a:srgbClr val="FFFFFF"/>
                </a:highlight>
              </a:rPr>
              <a:t> Adaptation</a:t>
            </a:r>
            <a:endParaRPr sz="4800" dirty="0">
              <a:solidFill>
                <a:srgbClr val="073763"/>
              </a:solidFill>
              <a:highlight>
                <a:srgbClr val="FFFFFF"/>
              </a:highlight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DF2544D-0289-887B-65A8-125EF3D379B8}"/>
              </a:ext>
            </a:extLst>
          </p:cNvPr>
          <p:cNvSpPr txBox="1"/>
          <p:nvPr/>
        </p:nvSpPr>
        <p:spPr>
          <a:xfrm>
            <a:off x="11264627" y="14702865"/>
            <a:ext cx="12978384" cy="6778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b="1" dirty="0">
                <a:solidFill>
                  <a:srgbClr val="073763"/>
                </a:solidFill>
              </a:rPr>
              <a:t>Input prompts</a:t>
            </a:r>
            <a:r>
              <a:rPr lang="fr-FR" sz="3200" b="1" dirty="0"/>
              <a:t>: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b="1" dirty="0"/>
              <a:t>Open-</a:t>
            </a:r>
            <a:r>
              <a:rPr lang="fr-FR" sz="3200" b="1" dirty="0" err="1"/>
              <a:t>ended</a:t>
            </a:r>
            <a:r>
              <a:rPr lang="fr-FR" sz="3200" b="1" dirty="0"/>
              <a:t> </a:t>
            </a:r>
            <a:r>
              <a:rPr lang="fr-FR" sz="3200" b="1" dirty="0" err="1"/>
              <a:t>VideoQA</a:t>
            </a:r>
            <a:r>
              <a:rPr lang="fr-FR" sz="3200" b="1" dirty="0"/>
              <a:t>: </a:t>
            </a:r>
            <a:r>
              <a:rPr lang="fr-FR" sz="2800" dirty="0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“[CLS] Question: &lt;Question&gt;? </a:t>
            </a:r>
            <a:r>
              <a:rPr lang="fr-FR" sz="2800" dirty="0" err="1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Answer</a:t>
            </a:r>
            <a:r>
              <a:rPr lang="fr-FR" sz="2800" dirty="0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[MASK]. </a:t>
            </a:r>
            <a:r>
              <a:rPr lang="fr-FR" sz="2800" dirty="0" err="1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Subtitles</a:t>
            </a:r>
            <a:r>
              <a:rPr lang="fr-FR" sz="2800" dirty="0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&lt;</a:t>
            </a:r>
            <a:r>
              <a:rPr lang="fr-FR" sz="2800" dirty="0" err="1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Subtitles</a:t>
            </a:r>
            <a:r>
              <a:rPr lang="fr-FR" sz="2800" dirty="0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[SEP]” </a:t>
            </a:r>
            <a:endParaRPr lang="fr-FR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1543"/>
              </a:spcBef>
              <a:buSzPts val="600"/>
            </a:pPr>
            <a:r>
              <a:rPr lang="fr-FR" sz="3200" b="1" dirty="0"/>
              <a:t>Multiple-</a:t>
            </a:r>
            <a:r>
              <a:rPr lang="fr-FR" sz="3200" b="1" dirty="0" err="1"/>
              <a:t>choice</a:t>
            </a:r>
            <a:r>
              <a:rPr lang="fr-FR" sz="3200" b="1" dirty="0"/>
              <a:t> </a:t>
            </a:r>
            <a:r>
              <a:rPr lang="fr-FR" sz="3200" b="1" dirty="0" err="1"/>
              <a:t>VideoQA</a:t>
            </a:r>
            <a:r>
              <a:rPr lang="fr-FR" sz="3200" b="1" dirty="0"/>
              <a:t>: </a:t>
            </a:r>
            <a:r>
              <a:rPr lang="fr-FR" sz="2800" dirty="0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“[CLS] Question: &lt;Question&gt;? Is </a:t>
            </a:r>
            <a:r>
              <a:rPr lang="fr-FR" sz="2800" dirty="0" err="1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fr-FR" sz="2800" dirty="0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’&lt;</a:t>
            </a:r>
            <a:r>
              <a:rPr lang="fr-FR" sz="2800" dirty="0" err="1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Answer</a:t>
            </a:r>
            <a:r>
              <a:rPr lang="fr-FR" sz="2800" dirty="0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Candidate&gt;’? [MASK]. </a:t>
            </a:r>
            <a:r>
              <a:rPr lang="fr-FR" sz="2800" dirty="0" err="1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Subtitles</a:t>
            </a:r>
            <a:r>
              <a:rPr lang="fr-FR" sz="2800" dirty="0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&lt;</a:t>
            </a:r>
            <a:r>
              <a:rPr lang="fr-FR" sz="2800" dirty="0" err="1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Subtitles</a:t>
            </a:r>
            <a:r>
              <a:rPr lang="fr-FR" sz="2800" dirty="0">
                <a:solidFill>
                  <a:srgbClr val="0C8E4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[SEP]”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b="1" dirty="0" err="1"/>
              <a:t>Video-conditioned</a:t>
            </a:r>
            <a:r>
              <a:rPr lang="fr-FR" sz="3200" b="1" dirty="0"/>
              <a:t> </a:t>
            </a:r>
            <a:r>
              <a:rPr lang="fr-FR" sz="3200" b="1" dirty="0" err="1"/>
              <a:t>fill</a:t>
            </a:r>
            <a:r>
              <a:rPr lang="fr-FR" sz="3200" b="1" dirty="0"/>
              <a:t>-in-the-</a:t>
            </a:r>
            <a:r>
              <a:rPr lang="fr-FR" sz="3200" b="1" dirty="0" err="1"/>
              <a:t>blank</a:t>
            </a:r>
            <a:r>
              <a:rPr lang="fr-FR" sz="3200" b="1" dirty="0"/>
              <a:t>: </a:t>
            </a:r>
            <a:r>
              <a:rPr lang="fr-FR" sz="2800" dirty="0">
                <a:solidFill>
                  <a:srgbClr val="2D9659"/>
                </a:solidFill>
                <a:latin typeface="Courier New" panose="02070309020205020404" pitchFamily="49" charset="0"/>
              </a:rPr>
              <a:t>“[CLS] &lt;Sentence </a:t>
            </a:r>
            <a:r>
              <a:rPr lang="fr-FR" sz="2800" dirty="0" err="1">
                <a:solidFill>
                  <a:srgbClr val="2D9659"/>
                </a:solidFill>
                <a:latin typeface="Courier New" panose="02070309020205020404" pitchFamily="49" charset="0"/>
              </a:rPr>
              <a:t>with</a:t>
            </a:r>
            <a:r>
              <a:rPr lang="fr-FR" sz="2800" dirty="0">
                <a:solidFill>
                  <a:srgbClr val="2D9659"/>
                </a:solidFill>
                <a:latin typeface="Courier New" panose="02070309020205020404" pitchFamily="49" charset="0"/>
              </a:rPr>
              <a:t> a [MASK] </a:t>
            </a:r>
            <a:r>
              <a:rPr lang="fr-FR" sz="2800" dirty="0" err="1">
                <a:solidFill>
                  <a:srgbClr val="2D9659"/>
                </a:solidFill>
                <a:latin typeface="Courier New" panose="02070309020205020404" pitchFamily="49" charset="0"/>
              </a:rPr>
              <a:t>token</a:t>
            </a:r>
            <a:r>
              <a:rPr lang="fr-FR" sz="2800" dirty="0">
                <a:solidFill>
                  <a:srgbClr val="2D9659"/>
                </a:solidFill>
                <a:latin typeface="Courier New" panose="02070309020205020404" pitchFamily="49" charset="0"/>
              </a:rPr>
              <a:t>&gt;. </a:t>
            </a:r>
            <a:r>
              <a:rPr lang="fr-FR" sz="2800" dirty="0" err="1">
                <a:solidFill>
                  <a:srgbClr val="2D9659"/>
                </a:solidFill>
                <a:latin typeface="Courier New" panose="02070309020205020404" pitchFamily="49" charset="0"/>
              </a:rPr>
              <a:t>Subtitles</a:t>
            </a:r>
            <a:r>
              <a:rPr lang="fr-FR" sz="2800" dirty="0">
                <a:solidFill>
                  <a:srgbClr val="2D9659"/>
                </a:solidFill>
                <a:latin typeface="Courier New" panose="02070309020205020404" pitchFamily="49" charset="0"/>
              </a:rPr>
              <a:t>: &lt;</a:t>
            </a:r>
            <a:r>
              <a:rPr lang="fr-FR" sz="2800" dirty="0" err="1">
                <a:solidFill>
                  <a:srgbClr val="2D9659"/>
                </a:solidFill>
                <a:latin typeface="Courier New" panose="02070309020205020404" pitchFamily="49" charset="0"/>
              </a:rPr>
              <a:t>Subtitles</a:t>
            </a:r>
            <a:r>
              <a:rPr lang="fr-FR" sz="2800" dirty="0">
                <a:solidFill>
                  <a:srgbClr val="2D9659"/>
                </a:solidFill>
                <a:latin typeface="Courier New" panose="02070309020205020404" pitchFamily="49" charset="0"/>
              </a:rPr>
              <a:t>&gt; [SEP]”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b="1" dirty="0" err="1">
                <a:solidFill>
                  <a:srgbClr val="073763"/>
                </a:solidFill>
              </a:rPr>
              <a:t>Answer</a:t>
            </a:r>
            <a:r>
              <a:rPr lang="fr-FR" sz="3200" b="1" dirty="0">
                <a:solidFill>
                  <a:srgbClr val="073763"/>
                </a:solidFill>
              </a:rPr>
              <a:t> </a:t>
            </a:r>
            <a:r>
              <a:rPr lang="fr-FR" sz="3200" b="1" dirty="0" err="1">
                <a:solidFill>
                  <a:srgbClr val="073763"/>
                </a:solidFill>
              </a:rPr>
              <a:t>embedding</a:t>
            </a:r>
            <a:r>
              <a:rPr lang="fr-FR" sz="3200" b="1" dirty="0">
                <a:solidFill>
                  <a:srgbClr val="073763"/>
                </a:solidFill>
              </a:rPr>
              <a:t> module</a:t>
            </a:r>
            <a:r>
              <a:rPr lang="fr-FR" sz="3200" b="1" dirty="0"/>
              <a:t>: </a:t>
            </a:r>
            <a:r>
              <a:rPr lang="fr-FR" sz="3200" dirty="0" err="1"/>
              <a:t>maps</a:t>
            </a:r>
            <a:r>
              <a:rPr lang="fr-FR" sz="3200" dirty="0"/>
              <a:t> a </a:t>
            </a:r>
            <a:r>
              <a:rPr lang="fr-FR" sz="3200" dirty="0" err="1"/>
              <a:t>masked</a:t>
            </a:r>
            <a:r>
              <a:rPr lang="fr-FR" sz="3200" dirty="0"/>
              <a:t> </a:t>
            </a:r>
            <a:r>
              <a:rPr lang="fr-FR" sz="3200" dirty="0" err="1"/>
              <a:t>token</a:t>
            </a:r>
            <a:r>
              <a:rPr lang="fr-FR" sz="3200" dirty="0"/>
              <a:t> to an </a:t>
            </a:r>
            <a:r>
              <a:rPr lang="fr-FR" sz="3200" dirty="0" err="1"/>
              <a:t>answer</a:t>
            </a:r>
            <a:r>
              <a:rPr lang="fr-FR" sz="3200" dirty="0"/>
              <a:t> </a:t>
            </a:r>
            <a:r>
              <a:rPr lang="fr-FR" sz="3200" dirty="0" err="1"/>
              <a:t>using</a:t>
            </a:r>
            <a:r>
              <a:rPr lang="fr-FR" sz="3200" dirty="0"/>
              <a:t> the </a:t>
            </a:r>
            <a:r>
              <a:rPr lang="fr-FR" sz="3200" dirty="0" err="1"/>
              <a:t>frozen</a:t>
            </a:r>
            <a:r>
              <a:rPr lang="fr-FR" sz="3200" dirty="0"/>
              <a:t> </a:t>
            </a:r>
            <a:r>
              <a:rPr lang="fr-FR" sz="3200" dirty="0" err="1"/>
              <a:t>masked</a:t>
            </a:r>
            <a:r>
              <a:rPr lang="fr-FR" sz="3200" dirty="0"/>
              <a:t> </a:t>
            </a:r>
            <a:r>
              <a:rPr lang="fr-FR" sz="3200" dirty="0" err="1"/>
              <a:t>language</a:t>
            </a:r>
            <a:r>
              <a:rPr lang="fr-FR" sz="3200" dirty="0"/>
              <a:t> modeling </a:t>
            </a:r>
            <a:r>
              <a:rPr lang="fr-FR" sz="3200" dirty="0" err="1"/>
              <a:t>head</a:t>
            </a:r>
            <a:r>
              <a:rPr lang="fr-FR" sz="3200" dirty="0"/>
              <a:t>.</a:t>
            </a:r>
          </a:p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b="1" dirty="0" err="1">
                <a:solidFill>
                  <a:srgbClr val="073763"/>
                </a:solidFill>
              </a:rPr>
              <a:t>Fully-supervised</a:t>
            </a:r>
            <a:r>
              <a:rPr lang="fr-FR" sz="3200" b="1" dirty="0">
                <a:solidFill>
                  <a:srgbClr val="073763"/>
                </a:solidFill>
              </a:rPr>
              <a:t> </a:t>
            </a:r>
            <a:r>
              <a:rPr lang="fr-FR" sz="3200" b="1" dirty="0" err="1">
                <a:solidFill>
                  <a:srgbClr val="073763"/>
                </a:solidFill>
              </a:rPr>
              <a:t>finetuning</a:t>
            </a:r>
            <a:r>
              <a:rPr lang="fr-FR" sz="3200" b="1" dirty="0"/>
              <a:t>: </a:t>
            </a:r>
            <a:r>
              <a:rPr lang="fr-FR" sz="3200" dirty="0"/>
              <a:t>standard cross-</a:t>
            </a:r>
            <a:r>
              <a:rPr lang="fr-FR" sz="3200" dirty="0" err="1"/>
              <a:t>entropy</a:t>
            </a:r>
            <a:r>
              <a:rPr lang="fr-FR" sz="3200" dirty="0"/>
              <a:t> </a:t>
            </a:r>
            <a:r>
              <a:rPr lang="fr-FR" sz="3200" dirty="0" err="1"/>
              <a:t>loss</a:t>
            </a:r>
            <a:r>
              <a:rPr lang="fr-FR" sz="3200" dirty="0"/>
              <a:t> </a:t>
            </a:r>
            <a:r>
              <a:rPr lang="fr-FR" sz="3200" dirty="0" err="1"/>
              <a:t>while</a:t>
            </a:r>
            <a:r>
              <a:rPr lang="fr-FR" sz="3200" dirty="0"/>
              <a:t> </a:t>
            </a:r>
            <a:r>
              <a:rPr lang="fr-FR" sz="3200" dirty="0" err="1"/>
              <a:t>keeping</a:t>
            </a:r>
            <a:r>
              <a:rPr lang="fr-FR" sz="3200" dirty="0"/>
              <a:t> the </a:t>
            </a:r>
            <a:r>
              <a:rPr lang="fr-FR" sz="3200" dirty="0" err="1"/>
              <a:t>same</a:t>
            </a:r>
            <a:r>
              <a:rPr lang="fr-FR" sz="3200" dirty="0"/>
              <a:t> </a:t>
            </a:r>
            <a:r>
              <a:rPr lang="fr-FR" sz="3200" dirty="0" err="1"/>
              <a:t>weights</a:t>
            </a:r>
            <a:r>
              <a:rPr lang="fr-FR" sz="3200" dirty="0"/>
              <a:t> </a:t>
            </a:r>
            <a:r>
              <a:rPr lang="fr-FR" sz="3200" dirty="0" err="1"/>
              <a:t>frozen</a:t>
            </a:r>
            <a:r>
              <a:rPr lang="fr-FR" sz="3200" dirty="0"/>
              <a:t>.</a:t>
            </a:r>
            <a:br>
              <a:rPr lang="fr-FR" sz="3200" b="1" dirty="0"/>
            </a:br>
            <a:endParaRPr lang="fr-FR" sz="3200" dirty="0"/>
          </a:p>
        </p:txBody>
      </p:sp>
      <p:sp>
        <p:nvSpPr>
          <p:cNvPr id="30" name="Google Shape;57;p13">
            <a:extLst>
              <a:ext uri="{FF2B5EF4-FFF2-40B4-BE49-F238E27FC236}">
                <a16:creationId xmlns:a16="http://schemas.microsoft.com/office/drawing/2014/main" id="{41DBE1F4-DCBA-92A8-0905-2B2597C3A157}"/>
              </a:ext>
            </a:extLst>
          </p:cNvPr>
          <p:cNvSpPr/>
          <p:nvPr/>
        </p:nvSpPr>
        <p:spPr>
          <a:xfrm>
            <a:off x="10956071" y="11414665"/>
            <a:ext cx="13286941" cy="2191573"/>
          </a:xfrm>
          <a:prstGeom prst="roundRect">
            <a:avLst>
              <a:gd name="adj" fmla="val 6321"/>
            </a:avLst>
          </a:prstGeom>
          <a:noFill/>
          <a:ln w="11430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686" dirty="0">
              <a:solidFill>
                <a:srgbClr val="073763"/>
              </a:solidFill>
            </a:endParaRPr>
          </a:p>
        </p:txBody>
      </p:sp>
      <p:sp>
        <p:nvSpPr>
          <p:cNvPr id="31" name="Google Shape;61;p13">
            <a:extLst>
              <a:ext uri="{FF2B5EF4-FFF2-40B4-BE49-F238E27FC236}">
                <a16:creationId xmlns:a16="http://schemas.microsoft.com/office/drawing/2014/main" id="{91F0BCE1-3462-8699-0BB9-DEB9D15CE53B}"/>
              </a:ext>
            </a:extLst>
          </p:cNvPr>
          <p:cNvSpPr txBox="1"/>
          <p:nvPr/>
        </p:nvSpPr>
        <p:spPr>
          <a:xfrm>
            <a:off x="14316287" y="10787743"/>
            <a:ext cx="6416159" cy="126957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 algn="ctr"/>
            <a:r>
              <a:rPr lang="fr" sz="4800" dirty="0">
                <a:solidFill>
                  <a:srgbClr val="073763"/>
                </a:solidFill>
                <a:highlight>
                  <a:srgbClr val="FFFFFF"/>
                </a:highlight>
              </a:rPr>
              <a:t>Cross-modal Training</a:t>
            </a:r>
            <a:endParaRPr sz="4800" dirty="0">
              <a:solidFill>
                <a:srgbClr val="073763"/>
              </a:solidFill>
              <a:highlight>
                <a:srgbClr val="FFFFFF"/>
              </a:highlight>
            </a:endParaRPr>
          </a:p>
        </p:txBody>
      </p:sp>
      <p:sp>
        <p:nvSpPr>
          <p:cNvPr id="32" name="Google Shape;54;p13">
            <a:extLst>
              <a:ext uri="{FF2B5EF4-FFF2-40B4-BE49-F238E27FC236}">
                <a16:creationId xmlns:a16="http://schemas.microsoft.com/office/drawing/2014/main" id="{FD38AC04-0BB5-CAB9-18E0-5850BA8C7CFB}"/>
              </a:ext>
            </a:extLst>
          </p:cNvPr>
          <p:cNvSpPr/>
          <p:nvPr/>
        </p:nvSpPr>
        <p:spPr>
          <a:xfrm>
            <a:off x="10996625" y="3825841"/>
            <a:ext cx="13246387" cy="6994560"/>
          </a:xfrm>
          <a:prstGeom prst="roundRect">
            <a:avLst>
              <a:gd name="adj" fmla="val 6321"/>
            </a:avLst>
          </a:prstGeom>
          <a:noFill/>
          <a:ln w="11430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endParaRPr sz="686" dirty="0">
              <a:solidFill>
                <a:srgbClr val="073763"/>
              </a:solidFill>
            </a:endParaRPr>
          </a:p>
        </p:txBody>
      </p:sp>
      <p:sp>
        <p:nvSpPr>
          <p:cNvPr id="33" name="Google Shape;61;p13">
            <a:extLst>
              <a:ext uri="{FF2B5EF4-FFF2-40B4-BE49-F238E27FC236}">
                <a16:creationId xmlns:a16="http://schemas.microsoft.com/office/drawing/2014/main" id="{1D4A8E5E-D138-44E0-D39F-8095316FFCAE}"/>
              </a:ext>
            </a:extLst>
          </p:cNvPr>
          <p:cNvSpPr txBox="1"/>
          <p:nvPr/>
        </p:nvSpPr>
        <p:spPr>
          <a:xfrm>
            <a:off x="15497081" y="3249394"/>
            <a:ext cx="4074091" cy="11392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 algn="ctr"/>
            <a:r>
              <a:rPr lang="fr" sz="4800" dirty="0">
                <a:solidFill>
                  <a:srgbClr val="073763"/>
                </a:solidFill>
                <a:highlight>
                  <a:srgbClr val="FFFFFF"/>
                </a:highlight>
              </a:rPr>
              <a:t> Architecture</a:t>
            </a:r>
            <a:endParaRPr sz="4800" dirty="0">
              <a:solidFill>
                <a:srgbClr val="073763"/>
              </a:solidFill>
              <a:highlight>
                <a:srgbClr val="FFFFFF"/>
              </a:highlight>
            </a:endParaRPr>
          </a:p>
        </p:txBody>
      </p:sp>
      <p:graphicFrame>
        <p:nvGraphicFramePr>
          <p:cNvPr id="34" name="Google Shape;68;p13">
            <a:extLst>
              <a:ext uri="{FF2B5EF4-FFF2-40B4-BE49-F238E27FC236}">
                <a16:creationId xmlns:a16="http://schemas.microsoft.com/office/drawing/2014/main" id="{0AA7105B-7EF2-384F-D53A-570E0806F5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8368461"/>
              </p:ext>
            </p:extLst>
          </p:nvPr>
        </p:nvGraphicFramePr>
        <p:xfrm>
          <a:off x="25604236" y="8812151"/>
          <a:ext cx="17569989" cy="153842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666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036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3261">
                  <a:extLst>
                    <a:ext uri="{9D8B030D-6E8A-4147-A177-3AD203B41FA5}">
                      <a16:colId xmlns:a16="http://schemas.microsoft.com/office/drawing/2014/main" val="60084817"/>
                    </a:ext>
                  </a:extLst>
                </a:gridCol>
                <a:gridCol w="20434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046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074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778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1169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611693">
                  <a:extLst>
                    <a:ext uri="{9D8B030D-6E8A-4147-A177-3AD203B41FA5}">
                      <a16:colId xmlns:a16="http://schemas.microsoft.com/office/drawing/2014/main" val="21570265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Method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LSMDC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iVQA</a:t>
                      </a:r>
                      <a:endParaRPr lang="fr"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MSRVTT-QA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MSVD-QA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ActivityNet</a:t>
                      </a: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TGIF-QA</a:t>
                      </a: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How2QA</a:t>
                      </a: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TVQA</a:t>
                      </a: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33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 err="1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SoTA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sz="2400" dirty="0">
                        <a:solidFill>
                          <a:schemeClr val="tx1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31.0 [5]</a:t>
                      </a:r>
                      <a:endParaRPr sz="2400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13.3 [4]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5.8 [5]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13.5 [4]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12.3 [4]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3.6 [3]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53.1 [4]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26.1 [3]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494499"/>
                  </a:ext>
                </a:extLst>
              </a:tr>
              <a:tr h="51791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FrozenBiLM</a:t>
                      </a:r>
                      <a:endParaRPr lang="fr-FR" sz="2400" dirty="0">
                        <a:solidFill>
                          <a:schemeClr val="tx1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51.5</a:t>
                      </a:r>
                      <a:endParaRPr sz="2400" b="1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26.8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16.7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33.8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25.9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41.9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58.4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59.7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35" name="Image 34">
            <a:extLst>
              <a:ext uri="{FF2B5EF4-FFF2-40B4-BE49-F238E27FC236}">
                <a16:creationId xmlns:a16="http://schemas.microsoft.com/office/drawing/2014/main" id="{E0A03118-CD44-3B7C-8BEC-FB79C998A9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8813" y="16950145"/>
            <a:ext cx="9821512" cy="1876322"/>
          </a:xfrm>
          <a:prstGeom prst="rect">
            <a:avLst/>
          </a:prstGeom>
        </p:spPr>
      </p:pic>
      <p:sp>
        <p:nvSpPr>
          <p:cNvPr id="36" name="Google Shape;79;p13">
            <a:extLst>
              <a:ext uri="{FF2B5EF4-FFF2-40B4-BE49-F238E27FC236}">
                <a16:creationId xmlns:a16="http://schemas.microsoft.com/office/drawing/2014/main" id="{FC552995-E4E0-535E-8C53-6D2A690FD713}"/>
              </a:ext>
            </a:extLst>
          </p:cNvPr>
          <p:cNvSpPr txBox="1"/>
          <p:nvPr/>
        </p:nvSpPr>
        <p:spPr>
          <a:xfrm>
            <a:off x="25053294" y="7894066"/>
            <a:ext cx="5211597" cy="107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 err="1"/>
              <a:t>Zero</a:t>
            </a:r>
            <a:r>
              <a:rPr lang="fr-FR" sz="3200" dirty="0"/>
              <a:t>-shot </a:t>
            </a:r>
            <a:r>
              <a:rPr lang="fr-FR" sz="3200" dirty="0" err="1"/>
              <a:t>results</a:t>
            </a:r>
            <a:r>
              <a:rPr lang="fr-FR" sz="3200" dirty="0"/>
              <a:t>.</a:t>
            </a:r>
          </a:p>
          <a:p>
            <a:pPr>
              <a:spcBef>
                <a:spcPts val="1543"/>
              </a:spcBef>
              <a:buSzPts val="600"/>
            </a:pPr>
            <a:endParaRPr lang="fr-FR" sz="3200" dirty="0"/>
          </a:p>
        </p:txBody>
      </p:sp>
      <p:sp>
        <p:nvSpPr>
          <p:cNvPr id="37" name="Google Shape;78;p13">
            <a:extLst>
              <a:ext uri="{FF2B5EF4-FFF2-40B4-BE49-F238E27FC236}">
                <a16:creationId xmlns:a16="http://schemas.microsoft.com/office/drawing/2014/main" id="{1F52A276-A5B4-3CB0-0082-B3BFEDBF1BFA}"/>
              </a:ext>
            </a:extLst>
          </p:cNvPr>
          <p:cNvSpPr txBox="1"/>
          <p:nvPr/>
        </p:nvSpPr>
        <p:spPr>
          <a:xfrm>
            <a:off x="615528" y="18751297"/>
            <a:ext cx="9416633" cy="2395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4000" dirty="0" err="1">
                <a:solidFill>
                  <a:srgbClr val="073763"/>
                </a:solidFill>
              </a:rPr>
              <a:t>References</a:t>
            </a:r>
            <a:endParaRPr lang="fr-FR" sz="4000" dirty="0">
              <a:solidFill>
                <a:srgbClr val="073763"/>
              </a:solidFill>
            </a:endParaRPr>
          </a:p>
          <a:p>
            <a:pPr>
              <a:spcBef>
                <a:spcPts val="1543"/>
              </a:spcBef>
              <a:buSzPts val="600"/>
            </a:pPr>
            <a:endParaRPr lang="fr-FR" sz="3000" dirty="0"/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8A4A0A6E-9E95-A09B-E855-E84B8A172D79}"/>
              </a:ext>
            </a:extLst>
          </p:cNvPr>
          <p:cNvSpPr txBox="1"/>
          <p:nvPr/>
        </p:nvSpPr>
        <p:spPr>
          <a:xfrm>
            <a:off x="772225" y="19662648"/>
            <a:ext cx="947963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dirty="0"/>
              <a:t>[1] M. </a:t>
            </a:r>
            <a:r>
              <a:rPr lang="fr-FR" sz="1400" dirty="0" err="1"/>
              <a:t>Tsimpoukelli</a:t>
            </a:r>
            <a:r>
              <a:rPr lang="fr-FR" sz="1400" dirty="0"/>
              <a:t> et al., Multimodal few-shot </a:t>
            </a:r>
            <a:r>
              <a:rPr lang="fr-FR" sz="1400" dirty="0" err="1"/>
              <a:t>learning</a:t>
            </a:r>
            <a:r>
              <a:rPr lang="fr-FR" sz="1400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</a:t>
            </a:r>
            <a:r>
              <a:rPr lang="fr-FR" sz="1400" dirty="0" err="1"/>
              <a:t>frozen</a:t>
            </a:r>
            <a:r>
              <a:rPr lang="fr-FR" sz="1400" dirty="0"/>
              <a:t> </a:t>
            </a:r>
            <a:r>
              <a:rPr lang="fr-FR" sz="1400" dirty="0" err="1"/>
              <a:t>language</a:t>
            </a:r>
            <a:r>
              <a:rPr lang="fr-FR" sz="1400" dirty="0"/>
              <a:t> </a:t>
            </a:r>
            <a:r>
              <a:rPr lang="fr-FR" sz="1400" dirty="0" err="1"/>
              <a:t>models</a:t>
            </a:r>
            <a:r>
              <a:rPr lang="fr-FR" sz="1400" dirty="0"/>
              <a:t>. In </a:t>
            </a:r>
            <a:r>
              <a:rPr lang="fr-FR" sz="1400" dirty="0" err="1"/>
              <a:t>NeurIPS</a:t>
            </a:r>
            <a:r>
              <a:rPr lang="fr-FR" sz="1400" dirty="0"/>
              <a:t> 2021.</a:t>
            </a:r>
          </a:p>
          <a:p>
            <a:r>
              <a:rPr lang="fr-FR" sz="1400" dirty="0"/>
              <a:t>[2] </a:t>
            </a:r>
            <a:r>
              <a:rPr lang="fr-FR" sz="1400" dirty="0" err="1"/>
              <a:t>T</a:t>
            </a:r>
            <a:r>
              <a:rPr lang="fr-FR" sz="1400" dirty="0"/>
              <a:t>. </a:t>
            </a:r>
            <a:r>
              <a:rPr lang="fr-FR" sz="1400" dirty="0" err="1"/>
              <a:t>Shick</a:t>
            </a:r>
            <a:r>
              <a:rPr lang="fr-FR" sz="1400" dirty="0"/>
              <a:t>, et. al., </a:t>
            </a:r>
            <a:r>
              <a:rPr lang="fr-FR" sz="1400" dirty="0" err="1"/>
              <a:t>It’s</a:t>
            </a:r>
            <a:r>
              <a:rPr lang="fr-FR" sz="1400" dirty="0"/>
              <a:t> not </a:t>
            </a:r>
            <a:r>
              <a:rPr lang="fr-FR" sz="1400" dirty="0" err="1"/>
              <a:t>just</a:t>
            </a:r>
            <a:r>
              <a:rPr lang="fr-FR" sz="1400" dirty="0"/>
              <a:t> size </a:t>
            </a:r>
            <a:r>
              <a:rPr lang="fr-FR" sz="1400" dirty="0" err="1"/>
              <a:t>that</a:t>
            </a:r>
            <a:r>
              <a:rPr lang="fr-FR" sz="1400" dirty="0"/>
              <a:t> </a:t>
            </a:r>
            <a:r>
              <a:rPr lang="fr-FR" sz="1400" dirty="0" err="1"/>
              <a:t>matters</a:t>
            </a:r>
            <a:r>
              <a:rPr lang="fr-FR" sz="1400" dirty="0"/>
              <a:t>: </a:t>
            </a:r>
            <a:r>
              <a:rPr lang="fr-FR" sz="1400" dirty="0" err="1"/>
              <a:t>small</a:t>
            </a:r>
            <a:r>
              <a:rPr lang="fr-FR" sz="1400" dirty="0"/>
              <a:t> </a:t>
            </a:r>
            <a:r>
              <a:rPr lang="fr-FR" sz="1400" dirty="0" err="1"/>
              <a:t>language</a:t>
            </a:r>
            <a:r>
              <a:rPr lang="fr-FR" sz="1400" dirty="0"/>
              <a:t> </a:t>
            </a:r>
            <a:r>
              <a:rPr lang="fr-FR" sz="1400" dirty="0" err="1"/>
              <a:t>models</a:t>
            </a:r>
            <a:r>
              <a:rPr lang="fr-FR" sz="1400" dirty="0"/>
              <a:t> are </a:t>
            </a:r>
            <a:r>
              <a:rPr lang="fr-FR" sz="1400" dirty="0" err="1"/>
              <a:t>also</a:t>
            </a:r>
            <a:r>
              <a:rPr lang="fr-FR" sz="1400" dirty="0"/>
              <a:t> few-shot </a:t>
            </a:r>
            <a:r>
              <a:rPr lang="fr-FR" sz="1400" dirty="0" err="1"/>
              <a:t>learners</a:t>
            </a:r>
            <a:r>
              <a:rPr lang="fr-FR" sz="1400" dirty="0"/>
              <a:t>. In NAACL 2021.</a:t>
            </a:r>
          </a:p>
          <a:p>
            <a:r>
              <a:rPr lang="fr-FR" sz="1400" dirty="0"/>
              <a:t>[3] A. Radford, et. al., Learning </a:t>
            </a:r>
            <a:r>
              <a:rPr lang="fr-FR" sz="1400" dirty="0" err="1"/>
              <a:t>transferable</a:t>
            </a:r>
            <a:r>
              <a:rPr lang="fr-FR" sz="1400" dirty="0"/>
              <a:t> </a:t>
            </a:r>
            <a:r>
              <a:rPr lang="fr-FR" sz="1400" dirty="0" err="1"/>
              <a:t>visual</a:t>
            </a:r>
            <a:r>
              <a:rPr lang="fr-FR" sz="1400" dirty="0"/>
              <a:t> </a:t>
            </a:r>
            <a:r>
              <a:rPr lang="fr-FR" sz="1400" dirty="0" err="1"/>
              <a:t>models</a:t>
            </a:r>
            <a:r>
              <a:rPr lang="fr-FR" sz="1400" dirty="0"/>
              <a:t> </a:t>
            </a:r>
            <a:r>
              <a:rPr lang="fr-FR" sz="1400" dirty="0" err="1"/>
              <a:t>from</a:t>
            </a:r>
            <a:r>
              <a:rPr lang="fr-FR" sz="1400" dirty="0"/>
              <a:t> </a:t>
            </a:r>
            <a:r>
              <a:rPr lang="fr-FR" sz="1400" dirty="0" err="1"/>
              <a:t>natural</a:t>
            </a:r>
            <a:r>
              <a:rPr lang="fr-FR" sz="1400" dirty="0"/>
              <a:t> </a:t>
            </a:r>
            <a:r>
              <a:rPr lang="fr-FR" sz="1400" dirty="0" err="1"/>
              <a:t>language</a:t>
            </a:r>
            <a:r>
              <a:rPr lang="fr-FR" sz="1400" dirty="0"/>
              <a:t> supervision. In </a:t>
            </a:r>
            <a:r>
              <a:rPr lang="fr-FR" sz="1400" dirty="0" err="1"/>
              <a:t>arXiv</a:t>
            </a:r>
            <a:r>
              <a:rPr lang="fr-FR" sz="1400" dirty="0"/>
              <a:t>, 2021.</a:t>
            </a:r>
          </a:p>
          <a:p>
            <a:r>
              <a:rPr lang="fr-FR" sz="1400" dirty="0"/>
              <a:t>[4] A. Yang, et. al., Learning to </a:t>
            </a:r>
            <a:r>
              <a:rPr lang="fr-FR" sz="1400" dirty="0" err="1"/>
              <a:t>answer</a:t>
            </a:r>
            <a:r>
              <a:rPr lang="fr-FR" sz="1400" dirty="0"/>
              <a:t> </a:t>
            </a:r>
            <a:r>
              <a:rPr lang="fr-FR" sz="1400" dirty="0" err="1"/>
              <a:t>visual</a:t>
            </a:r>
            <a:r>
              <a:rPr lang="fr-FR" sz="1400" dirty="0"/>
              <a:t> questions </a:t>
            </a:r>
            <a:r>
              <a:rPr lang="fr-FR" sz="1400" dirty="0" err="1"/>
              <a:t>from</a:t>
            </a:r>
            <a:r>
              <a:rPr lang="fr-FR" sz="1400" dirty="0"/>
              <a:t> Web </a:t>
            </a:r>
            <a:r>
              <a:rPr lang="fr-FR" sz="1400" dirty="0" err="1"/>
              <a:t>videos</a:t>
            </a:r>
            <a:r>
              <a:rPr lang="fr-FR" sz="1400" dirty="0"/>
              <a:t>. In TPAMI, 2022..</a:t>
            </a:r>
          </a:p>
          <a:p>
            <a:r>
              <a:rPr lang="fr-FR" sz="1400" dirty="0"/>
              <a:t>[5] R. Zellers, et. al., Merlot </a:t>
            </a:r>
            <a:r>
              <a:rPr lang="fr-FR" sz="1400" dirty="0" err="1"/>
              <a:t>reserve</a:t>
            </a:r>
            <a:r>
              <a:rPr lang="fr-FR" sz="1400" dirty="0"/>
              <a:t>: neural script </a:t>
            </a:r>
            <a:r>
              <a:rPr lang="fr-FR" sz="1400" dirty="0" err="1"/>
              <a:t>knowledge</a:t>
            </a:r>
            <a:r>
              <a:rPr lang="fr-FR" sz="1400" dirty="0"/>
              <a:t> </a:t>
            </a:r>
            <a:r>
              <a:rPr lang="fr-FR" sz="1400" dirty="0" err="1"/>
              <a:t>through</a:t>
            </a:r>
            <a:r>
              <a:rPr lang="fr-FR" sz="1400" dirty="0"/>
              <a:t> vision, </a:t>
            </a:r>
            <a:r>
              <a:rPr lang="fr-FR" sz="1400" dirty="0" err="1"/>
              <a:t>language</a:t>
            </a:r>
            <a:r>
              <a:rPr lang="fr-FR" sz="1400" dirty="0"/>
              <a:t> and </a:t>
            </a:r>
            <a:r>
              <a:rPr lang="fr-FR" sz="1400" dirty="0" err="1"/>
              <a:t>sound</a:t>
            </a:r>
            <a:r>
              <a:rPr lang="fr-FR" sz="1400" dirty="0"/>
              <a:t>. In CVPR, 2022.</a:t>
            </a:r>
          </a:p>
          <a:p>
            <a:r>
              <a:rPr lang="fr-FR" sz="1400" dirty="0"/>
              <a:t>[6] TJ. Fu et al., Violet: end-to-end </a:t>
            </a:r>
            <a:r>
              <a:rPr lang="fr-FR" sz="1400" dirty="0" err="1"/>
              <a:t>video-language</a:t>
            </a:r>
            <a:r>
              <a:rPr lang="fr-FR" sz="1400" dirty="0"/>
              <a:t> </a:t>
            </a:r>
            <a:r>
              <a:rPr lang="fr-FR" sz="1400" dirty="0" err="1"/>
              <a:t>transformers</a:t>
            </a:r>
            <a:r>
              <a:rPr lang="fr-FR" sz="1400" dirty="0"/>
              <a:t> </a:t>
            </a:r>
            <a:r>
              <a:rPr lang="fr-FR" sz="1400" dirty="0" err="1"/>
              <a:t>with</a:t>
            </a:r>
            <a:r>
              <a:rPr lang="fr-FR" sz="1400" dirty="0"/>
              <a:t> </a:t>
            </a:r>
            <a:r>
              <a:rPr lang="fr-FR" sz="1400" dirty="0" err="1"/>
              <a:t>masked</a:t>
            </a:r>
            <a:r>
              <a:rPr lang="fr-FR" sz="1400" dirty="0"/>
              <a:t> </a:t>
            </a:r>
            <a:r>
              <a:rPr lang="fr-FR" sz="1400" dirty="0" err="1"/>
              <a:t>visual</a:t>
            </a:r>
            <a:r>
              <a:rPr lang="fr-FR" sz="1400" dirty="0"/>
              <a:t> </a:t>
            </a:r>
            <a:r>
              <a:rPr lang="fr-FR" sz="1400" dirty="0" err="1"/>
              <a:t>token</a:t>
            </a:r>
            <a:r>
              <a:rPr lang="fr-FR" sz="1400" dirty="0"/>
              <a:t> modeling. In </a:t>
            </a:r>
            <a:r>
              <a:rPr lang="fr-FR" sz="1400" dirty="0" err="1"/>
              <a:t>arXiv</a:t>
            </a:r>
            <a:r>
              <a:rPr lang="fr-FR" sz="1400" dirty="0"/>
              <a:t> 2021.</a:t>
            </a:r>
          </a:p>
          <a:p>
            <a:r>
              <a:rPr lang="fr-FR" sz="1400" dirty="0"/>
              <a:t>[7] AJ. Wang et al, All in one: </a:t>
            </a:r>
            <a:r>
              <a:rPr lang="fr-FR" sz="1400" dirty="0" err="1"/>
              <a:t>exploring</a:t>
            </a:r>
            <a:r>
              <a:rPr lang="fr-FR" sz="1400" dirty="0"/>
              <a:t> </a:t>
            </a:r>
            <a:r>
              <a:rPr lang="fr-FR" sz="1400" dirty="0" err="1"/>
              <a:t>unified</a:t>
            </a:r>
            <a:r>
              <a:rPr lang="fr-FR" sz="1400" dirty="0"/>
              <a:t> </a:t>
            </a:r>
            <a:r>
              <a:rPr lang="fr-FR" sz="1400" dirty="0" err="1"/>
              <a:t>video-language</a:t>
            </a:r>
            <a:r>
              <a:rPr lang="fr-FR" sz="1400" dirty="0"/>
              <a:t> </a:t>
            </a:r>
            <a:r>
              <a:rPr lang="fr-FR" sz="1400" dirty="0" err="1"/>
              <a:t>pretraining</a:t>
            </a:r>
            <a:r>
              <a:rPr lang="fr-FR" sz="1400" dirty="0"/>
              <a:t>. In </a:t>
            </a:r>
            <a:r>
              <a:rPr lang="fr-FR" sz="1400" dirty="0" err="1"/>
              <a:t>arXiv</a:t>
            </a:r>
            <a:r>
              <a:rPr lang="fr-FR" sz="1400" dirty="0"/>
              <a:t> 2022.</a:t>
            </a:r>
          </a:p>
          <a:p>
            <a:r>
              <a:rPr lang="fr-FR" sz="1400" dirty="0"/>
              <a:t>[8] R. Zellers et al. Merlot: </a:t>
            </a:r>
            <a:r>
              <a:rPr lang="fr-FR" sz="1400" dirty="0" err="1"/>
              <a:t>multi-modal</a:t>
            </a:r>
            <a:r>
              <a:rPr lang="fr-FR" sz="1400" dirty="0"/>
              <a:t> neural script </a:t>
            </a:r>
            <a:r>
              <a:rPr lang="fr-FR" sz="1400" dirty="0" err="1"/>
              <a:t>knowledge</a:t>
            </a:r>
            <a:r>
              <a:rPr lang="fr-FR" sz="1400" dirty="0"/>
              <a:t> </a:t>
            </a:r>
            <a:r>
              <a:rPr lang="fr-FR" sz="1400" dirty="0" err="1"/>
              <a:t>models</a:t>
            </a:r>
            <a:r>
              <a:rPr lang="fr-FR" sz="1400" dirty="0"/>
              <a:t>. In </a:t>
            </a:r>
            <a:r>
              <a:rPr lang="fr-FR" sz="1400" dirty="0" err="1"/>
              <a:t>NeurIPS</a:t>
            </a:r>
            <a:r>
              <a:rPr lang="fr-FR" sz="1400" dirty="0"/>
              <a:t> 2021.</a:t>
            </a:r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D57EB54F-407E-8932-4DD1-B4F4367F97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509076" y="10587232"/>
            <a:ext cx="13701062" cy="2868027"/>
          </a:xfrm>
          <a:prstGeom prst="rect">
            <a:avLst/>
          </a:prstGeom>
        </p:spPr>
      </p:pic>
      <p:sp>
        <p:nvSpPr>
          <p:cNvPr id="40" name="Google Shape;79;p13">
            <a:extLst>
              <a:ext uri="{FF2B5EF4-FFF2-40B4-BE49-F238E27FC236}">
                <a16:creationId xmlns:a16="http://schemas.microsoft.com/office/drawing/2014/main" id="{6EE4AE0F-D2DB-30F6-4286-8E1DEF76DA1C}"/>
              </a:ext>
            </a:extLst>
          </p:cNvPr>
          <p:cNvSpPr txBox="1"/>
          <p:nvPr/>
        </p:nvSpPr>
        <p:spPr>
          <a:xfrm>
            <a:off x="25085950" y="13696006"/>
            <a:ext cx="18350026" cy="107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 err="1"/>
              <a:t>Fully-supervised</a:t>
            </a:r>
            <a:r>
              <a:rPr lang="fr-FR" sz="3200" dirty="0"/>
              <a:t> benchmarks. Note </a:t>
            </a:r>
            <a:r>
              <a:rPr lang="fr-FR" sz="3200" dirty="0" err="1"/>
              <a:t>that</a:t>
            </a:r>
            <a:r>
              <a:rPr lang="fr-FR" sz="3200" dirty="0"/>
              <a:t> </a:t>
            </a:r>
            <a:r>
              <a:rPr lang="fr-FR" sz="3200" dirty="0" err="1"/>
              <a:t>FrozenBiLM</a:t>
            </a:r>
            <a:r>
              <a:rPr lang="fr-FR" sz="3200" dirty="0"/>
              <a:t> </a:t>
            </a:r>
            <a:r>
              <a:rPr lang="fr-FR" sz="3200" dirty="0" err="1"/>
              <a:t>only</a:t>
            </a:r>
            <a:r>
              <a:rPr lang="fr-FR" sz="3200" dirty="0"/>
              <a:t> trains 30M </a:t>
            </a:r>
            <a:r>
              <a:rPr lang="fr-FR" sz="3200" dirty="0" err="1"/>
              <a:t>parameters</a:t>
            </a:r>
            <a:r>
              <a:rPr lang="fr-FR" sz="3200" dirty="0"/>
              <a:t>. </a:t>
            </a:r>
          </a:p>
          <a:p>
            <a:pPr>
              <a:spcBef>
                <a:spcPts val="1543"/>
              </a:spcBef>
              <a:buSzPts val="600"/>
            </a:pPr>
            <a:endParaRPr lang="fr-FR" sz="3200" dirty="0"/>
          </a:p>
        </p:txBody>
      </p:sp>
      <p:graphicFrame>
        <p:nvGraphicFramePr>
          <p:cNvPr id="41" name="Google Shape;68;p13">
            <a:extLst>
              <a:ext uri="{FF2B5EF4-FFF2-40B4-BE49-F238E27FC236}">
                <a16:creationId xmlns:a16="http://schemas.microsoft.com/office/drawing/2014/main" id="{810B6DDE-C13F-B669-C8E9-7958F2DCE3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4754030"/>
              </p:ext>
            </p:extLst>
          </p:nvPr>
        </p:nvGraphicFramePr>
        <p:xfrm>
          <a:off x="25939932" y="14656272"/>
          <a:ext cx="16244905" cy="153842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570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2422">
                  <a:extLst>
                    <a:ext uri="{9D8B030D-6E8A-4147-A177-3AD203B41FA5}">
                      <a16:colId xmlns:a16="http://schemas.microsoft.com/office/drawing/2014/main" val="60084817"/>
                    </a:ext>
                  </a:extLst>
                </a:gridCol>
                <a:gridCol w="19757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545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047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746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9103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491032">
                  <a:extLst>
                    <a:ext uri="{9D8B030D-6E8A-4147-A177-3AD203B41FA5}">
                      <a16:colId xmlns:a16="http://schemas.microsoft.com/office/drawing/2014/main" val="21570265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Method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LSMDC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iVQA</a:t>
                      </a:r>
                      <a:endParaRPr lang="fr"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MSRVTT-QA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MSVD-QA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ActivityNet</a:t>
                      </a: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TGIF-QA</a:t>
                      </a: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How2QA</a:t>
                      </a: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TVQA</a:t>
                      </a: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33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 err="1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SoTA</a:t>
                      </a:r>
                      <a:endParaRPr sz="2400" dirty="0">
                        <a:solidFill>
                          <a:schemeClr val="tx1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53.7 [6]</a:t>
                      </a:r>
                      <a:endParaRPr sz="2400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35.4 [4]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46.8 [7]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48.3 [7]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41.4 [8]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69.5</a:t>
                      </a: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 [8]</a:t>
                      </a: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85.3 [4]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86.1 </a:t>
                      </a: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[5]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3620979"/>
                  </a:ext>
                </a:extLst>
              </a:tr>
              <a:tr h="51791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FrozenBiLM</a:t>
                      </a:r>
                      <a:endParaRPr lang="fr-FR" sz="2400" dirty="0">
                        <a:solidFill>
                          <a:schemeClr val="tx1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63.5</a:t>
                      </a:r>
                      <a:endParaRPr sz="2400" b="1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39.6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47.0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54.8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43.2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68.6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86.7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82.0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42" name="Image 41">
            <a:extLst>
              <a:ext uri="{FF2B5EF4-FFF2-40B4-BE49-F238E27FC236}">
                <a16:creationId xmlns:a16="http://schemas.microsoft.com/office/drawing/2014/main" id="{6A3398FB-1A7C-BB84-8A22-B955D91B6D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570563" y="49622"/>
            <a:ext cx="6155063" cy="2769778"/>
          </a:xfrm>
          <a:prstGeom prst="rect">
            <a:avLst/>
          </a:prstGeom>
        </p:spPr>
      </p:pic>
      <p:sp>
        <p:nvSpPr>
          <p:cNvPr id="43" name="Google Shape;55;p13">
            <a:extLst>
              <a:ext uri="{FF2B5EF4-FFF2-40B4-BE49-F238E27FC236}">
                <a16:creationId xmlns:a16="http://schemas.microsoft.com/office/drawing/2014/main" id="{C4F1C31F-B557-D21B-0455-268C0FAD0361}"/>
              </a:ext>
            </a:extLst>
          </p:cNvPr>
          <p:cNvSpPr/>
          <p:nvPr/>
        </p:nvSpPr>
        <p:spPr>
          <a:xfrm>
            <a:off x="24688799" y="17143914"/>
            <a:ext cx="18747177" cy="4497992"/>
          </a:xfrm>
          <a:prstGeom prst="roundRect">
            <a:avLst>
              <a:gd name="adj" fmla="val 6321"/>
            </a:avLst>
          </a:prstGeom>
          <a:noFill/>
          <a:ln w="11430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>
              <a:spcAft>
                <a:spcPts val="1029"/>
              </a:spcAft>
              <a:buSzPts val="600"/>
            </a:pPr>
            <a:endParaRPr sz="686" dirty="0">
              <a:solidFill>
                <a:srgbClr val="073763"/>
              </a:solidFill>
            </a:endParaRPr>
          </a:p>
        </p:txBody>
      </p:sp>
      <p:sp>
        <p:nvSpPr>
          <p:cNvPr id="44" name="Google Shape;62;p13">
            <a:extLst>
              <a:ext uri="{FF2B5EF4-FFF2-40B4-BE49-F238E27FC236}">
                <a16:creationId xmlns:a16="http://schemas.microsoft.com/office/drawing/2014/main" id="{24E1DAE6-8921-1952-9675-C61B267B2D5E}"/>
              </a:ext>
            </a:extLst>
          </p:cNvPr>
          <p:cNvSpPr txBox="1"/>
          <p:nvPr/>
        </p:nvSpPr>
        <p:spPr>
          <a:xfrm>
            <a:off x="31458546" y="16582953"/>
            <a:ext cx="5207679" cy="11392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 algn="ctr"/>
            <a:r>
              <a:rPr lang="fr" sz="4800" dirty="0">
                <a:solidFill>
                  <a:srgbClr val="073763"/>
                </a:solidFill>
              </a:rPr>
              <a:t>Few-Shot </a:t>
            </a:r>
            <a:r>
              <a:rPr lang="fr" sz="4800" dirty="0" err="1">
                <a:solidFill>
                  <a:srgbClr val="073763"/>
                </a:solidFill>
              </a:rPr>
              <a:t>results</a:t>
            </a:r>
            <a:endParaRPr sz="4800" dirty="0">
              <a:solidFill>
                <a:srgbClr val="073763"/>
              </a:solidFill>
            </a:endParaRPr>
          </a:p>
        </p:txBody>
      </p:sp>
      <p:graphicFrame>
        <p:nvGraphicFramePr>
          <p:cNvPr id="45" name="Google Shape;68;p13">
            <a:extLst>
              <a:ext uri="{FF2B5EF4-FFF2-40B4-BE49-F238E27FC236}">
                <a16:creationId xmlns:a16="http://schemas.microsoft.com/office/drawing/2014/main" id="{242FF852-7028-B714-B3A7-7928008FAA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3588302"/>
              </p:ext>
            </p:extLst>
          </p:nvPr>
        </p:nvGraphicFramePr>
        <p:xfrm>
          <a:off x="25662345" y="18529566"/>
          <a:ext cx="17018151" cy="266510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3854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50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3312">
                  <a:extLst>
                    <a:ext uri="{9D8B030D-6E8A-4147-A177-3AD203B41FA5}">
                      <a16:colId xmlns:a16="http://schemas.microsoft.com/office/drawing/2014/main" val="60084817"/>
                    </a:ext>
                  </a:extLst>
                </a:gridCol>
                <a:gridCol w="1998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428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671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921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6200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562004">
                  <a:extLst>
                    <a:ext uri="{9D8B030D-6E8A-4147-A177-3AD203B41FA5}">
                      <a16:colId xmlns:a16="http://schemas.microsoft.com/office/drawing/2014/main" val="21570265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Supervision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LSMDC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iVQA</a:t>
                      </a:r>
                      <a:endParaRPr lang="fr"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MSRVTT-QA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MSVD-QA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 err="1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ActivityNet</a:t>
                      </a: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-QA</a:t>
                      </a:r>
                      <a:endParaRPr sz="240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TGIF-QA</a:t>
                      </a: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How2QA</a:t>
                      </a: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TVQA</a:t>
                      </a: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333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0% (</a:t>
                      </a:r>
                      <a:r>
                        <a:rPr lang="fr-FR" sz="2400" dirty="0" err="1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zero</a:t>
                      </a:r>
                      <a:r>
                        <a:rPr lang="fr-FR" sz="2400" dirty="0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-shot)</a:t>
                      </a:r>
                      <a:endParaRPr sz="2400" dirty="0">
                        <a:solidFill>
                          <a:schemeClr val="tx1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51.5</a:t>
                      </a:r>
                      <a:endParaRPr sz="2400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26.8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16.7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33.8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25.9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41.0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58.4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59.7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rgbClr val="07376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494499"/>
                  </a:ext>
                </a:extLst>
              </a:tr>
              <a:tr h="56333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1% (few-shot)</a:t>
                      </a: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56.9</a:t>
                      </a:r>
                      <a:endParaRPr sz="2400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31.1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36.0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46.5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33.2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55.1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71.7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72.5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5133170"/>
                  </a:ext>
                </a:extLst>
              </a:tr>
              <a:tr h="56333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10% (few-shot)</a:t>
                      </a:r>
                      <a:endParaRPr sz="2400" dirty="0">
                        <a:solidFill>
                          <a:schemeClr val="tx1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59.9</a:t>
                      </a:r>
                      <a:endParaRPr sz="2400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35.3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41.7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51.0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37.4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61.2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75.8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0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77.6</a:t>
                      </a:r>
                      <a:endParaRPr sz="2400" b="0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3620979"/>
                  </a:ext>
                </a:extLst>
              </a:tr>
              <a:tr h="51791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dirty="0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100% (</a:t>
                      </a:r>
                      <a:r>
                        <a:rPr lang="fr" sz="2400" dirty="0" err="1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fully-supervised</a:t>
                      </a:r>
                      <a:r>
                        <a:rPr lang="fr" sz="2400" dirty="0">
                          <a:solidFill>
                            <a:schemeClr val="tx1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)</a:t>
                      </a:r>
                      <a:endParaRPr lang="fr-FR" sz="2400" dirty="0">
                        <a:solidFill>
                          <a:schemeClr val="tx1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solidFill>
                            <a:srgbClr val="000000"/>
                          </a:solidFill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63.5</a:t>
                      </a:r>
                      <a:endParaRPr sz="2400" b="1" dirty="0">
                        <a:solidFill>
                          <a:srgbClr val="000000"/>
                        </a:solidFill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39.6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47.0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54.8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43.2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68.6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86.7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400" b="1" dirty="0">
                          <a:latin typeface="+mn-lt"/>
                          <a:ea typeface="Times New Roman"/>
                          <a:cs typeface="Times New Roman"/>
                          <a:sym typeface="Times New Roman"/>
                        </a:rPr>
                        <a:t>82.0</a:t>
                      </a:r>
                      <a:endParaRPr sz="2400" b="1" dirty="0">
                        <a:latin typeface="+mn-lt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45707" marR="45707" marT="45707" marB="45707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46" name="Image 45">
            <a:extLst>
              <a:ext uri="{FF2B5EF4-FFF2-40B4-BE49-F238E27FC236}">
                <a16:creationId xmlns:a16="http://schemas.microsoft.com/office/drawing/2014/main" id="{383B4C3E-5D72-A956-9E7C-5E9216BFB8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126795" y="660520"/>
            <a:ext cx="1657729" cy="1657729"/>
          </a:xfrm>
          <a:prstGeom prst="rect">
            <a:avLst/>
          </a:prstGeom>
        </p:spPr>
      </p:pic>
      <p:sp>
        <p:nvSpPr>
          <p:cNvPr id="47" name="Google Shape;79;p13">
            <a:extLst>
              <a:ext uri="{FF2B5EF4-FFF2-40B4-BE49-F238E27FC236}">
                <a16:creationId xmlns:a16="http://schemas.microsoft.com/office/drawing/2014/main" id="{CF9E7432-B7DE-86BD-D308-A6BB47D286AB}"/>
              </a:ext>
            </a:extLst>
          </p:cNvPr>
          <p:cNvSpPr txBox="1"/>
          <p:nvPr/>
        </p:nvSpPr>
        <p:spPr>
          <a:xfrm>
            <a:off x="25085950" y="17572064"/>
            <a:ext cx="15919864" cy="107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7" tIns="45707" rIns="45707" bIns="45707" anchor="t" anchorCtr="0">
            <a:noAutofit/>
          </a:bodyPr>
          <a:lstStyle/>
          <a:p>
            <a:pPr>
              <a:spcBef>
                <a:spcPts val="1543"/>
              </a:spcBef>
              <a:buSzPts val="600"/>
            </a:pPr>
            <a:r>
              <a:rPr lang="fr-FR" sz="3200" dirty="0">
                <a:solidFill>
                  <a:srgbClr val="073763"/>
                </a:solidFill>
              </a:rPr>
              <a:t>➤ </a:t>
            </a:r>
            <a:r>
              <a:rPr lang="fr-FR" sz="3200" dirty="0"/>
              <a:t>New setting </a:t>
            </a:r>
            <a:r>
              <a:rPr lang="fr-FR" sz="3200" dirty="0" err="1"/>
              <a:t>using</a:t>
            </a:r>
            <a:r>
              <a:rPr lang="fr-FR" sz="3200" dirty="0"/>
              <a:t> a </a:t>
            </a:r>
            <a:r>
              <a:rPr lang="fr-FR" sz="3200" dirty="0" err="1"/>
              <a:t>small</a:t>
            </a:r>
            <a:r>
              <a:rPr lang="fr-FR" sz="3200" dirty="0"/>
              <a:t> fraction of the </a:t>
            </a:r>
            <a:r>
              <a:rPr lang="fr-FR" sz="3200" dirty="0" err="1"/>
              <a:t>downstream</a:t>
            </a:r>
            <a:r>
              <a:rPr lang="fr-FR" sz="3200" dirty="0"/>
              <a:t> </a:t>
            </a:r>
            <a:r>
              <a:rPr lang="fr-FR" sz="3200" dirty="0" err="1"/>
              <a:t>dataset</a:t>
            </a:r>
            <a:r>
              <a:rPr lang="fr-FR" sz="3200" dirty="0"/>
              <a:t> for </a:t>
            </a:r>
            <a:r>
              <a:rPr lang="fr-FR" sz="3200" dirty="0" err="1"/>
              <a:t>finetuning</a:t>
            </a:r>
            <a:r>
              <a:rPr lang="fr-FR" sz="3200" dirty="0"/>
              <a:t>.</a:t>
            </a:r>
          </a:p>
          <a:p>
            <a:pPr>
              <a:spcBef>
                <a:spcPts val="1543"/>
              </a:spcBef>
              <a:buSzPts val="600"/>
            </a:pPr>
            <a:endParaRPr lang="fr-FR" sz="3200" dirty="0"/>
          </a:p>
        </p:txBody>
      </p:sp>
      <p:sp>
        <p:nvSpPr>
          <p:cNvPr id="48" name="Google Shape;55;p13">
            <a:extLst>
              <a:ext uri="{FF2B5EF4-FFF2-40B4-BE49-F238E27FC236}">
                <a16:creationId xmlns:a16="http://schemas.microsoft.com/office/drawing/2014/main" id="{E12F78BA-AB42-EDAD-FCB6-A6C1895FDD02}"/>
              </a:ext>
            </a:extLst>
          </p:cNvPr>
          <p:cNvSpPr/>
          <p:nvPr/>
        </p:nvSpPr>
        <p:spPr>
          <a:xfrm>
            <a:off x="24729185" y="7732433"/>
            <a:ext cx="18747177" cy="8955368"/>
          </a:xfrm>
          <a:prstGeom prst="roundRect">
            <a:avLst>
              <a:gd name="adj" fmla="val 6321"/>
            </a:avLst>
          </a:prstGeom>
          <a:noFill/>
          <a:ln w="11430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>
              <a:spcAft>
                <a:spcPts val="1029"/>
              </a:spcAft>
              <a:buSzPts val="600"/>
            </a:pPr>
            <a:endParaRPr sz="686" dirty="0">
              <a:solidFill>
                <a:srgbClr val="073763"/>
              </a:solidFill>
            </a:endParaRPr>
          </a:p>
        </p:txBody>
      </p:sp>
      <p:sp>
        <p:nvSpPr>
          <p:cNvPr id="49" name="Google Shape;62;p13">
            <a:extLst>
              <a:ext uri="{FF2B5EF4-FFF2-40B4-BE49-F238E27FC236}">
                <a16:creationId xmlns:a16="http://schemas.microsoft.com/office/drawing/2014/main" id="{88294523-A00E-6190-57CC-DCB1C27CD533}"/>
              </a:ext>
            </a:extLst>
          </p:cNvPr>
          <p:cNvSpPr txBox="1"/>
          <p:nvPr/>
        </p:nvSpPr>
        <p:spPr>
          <a:xfrm>
            <a:off x="31030102" y="7157560"/>
            <a:ext cx="6064569" cy="11392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 algn="ctr"/>
            <a:r>
              <a:rPr lang="fr" sz="4800" dirty="0" err="1">
                <a:solidFill>
                  <a:srgbClr val="073763"/>
                </a:solidFill>
              </a:rPr>
              <a:t>Comparison</a:t>
            </a:r>
            <a:r>
              <a:rPr lang="fr" sz="4800" dirty="0">
                <a:solidFill>
                  <a:srgbClr val="073763"/>
                </a:solidFill>
              </a:rPr>
              <a:t> to </a:t>
            </a:r>
            <a:r>
              <a:rPr lang="fr" sz="4800" dirty="0" err="1">
                <a:solidFill>
                  <a:srgbClr val="073763"/>
                </a:solidFill>
              </a:rPr>
              <a:t>SoTA</a:t>
            </a:r>
            <a:endParaRPr sz="4800" dirty="0">
              <a:solidFill>
                <a:srgbClr val="073763"/>
              </a:solidFill>
            </a:endParaRPr>
          </a:p>
        </p:txBody>
      </p:sp>
      <p:sp>
        <p:nvSpPr>
          <p:cNvPr id="50" name="Google Shape;55;p13">
            <a:extLst>
              <a:ext uri="{FF2B5EF4-FFF2-40B4-BE49-F238E27FC236}">
                <a16:creationId xmlns:a16="http://schemas.microsoft.com/office/drawing/2014/main" id="{52B2DDA0-5ABB-63A6-CA40-0696A12BDBD9}"/>
              </a:ext>
            </a:extLst>
          </p:cNvPr>
          <p:cNvSpPr/>
          <p:nvPr/>
        </p:nvSpPr>
        <p:spPr>
          <a:xfrm>
            <a:off x="24729185" y="3851744"/>
            <a:ext cx="18732350" cy="3424577"/>
          </a:xfrm>
          <a:prstGeom prst="roundRect">
            <a:avLst>
              <a:gd name="adj" fmla="val 6321"/>
            </a:avLst>
          </a:prstGeom>
          <a:noFill/>
          <a:ln w="114300" cap="flat" cmpd="sng">
            <a:solidFill>
              <a:srgbClr val="07376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>
              <a:spcAft>
                <a:spcPts val="1029"/>
              </a:spcAft>
              <a:buSzPts val="600"/>
            </a:pPr>
            <a:endParaRPr sz="686" dirty="0">
              <a:solidFill>
                <a:srgbClr val="073763"/>
              </a:solidFill>
            </a:endParaRPr>
          </a:p>
        </p:txBody>
      </p:sp>
      <p:sp>
        <p:nvSpPr>
          <p:cNvPr id="51" name="Google Shape;62;p13">
            <a:extLst>
              <a:ext uri="{FF2B5EF4-FFF2-40B4-BE49-F238E27FC236}">
                <a16:creationId xmlns:a16="http://schemas.microsoft.com/office/drawing/2014/main" id="{2FC9E463-D369-9FC5-2FC6-A08FC8E526DD}"/>
              </a:ext>
            </a:extLst>
          </p:cNvPr>
          <p:cNvSpPr txBox="1"/>
          <p:nvPr/>
        </p:nvSpPr>
        <p:spPr>
          <a:xfrm>
            <a:off x="30155857" y="3219020"/>
            <a:ext cx="7813060" cy="113926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5707" tIns="45707" rIns="45707" bIns="45707" anchor="ctr" anchorCtr="0">
            <a:noAutofit/>
          </a:bodyPr>
          <a:lstStyle/>
          <a:p>
            <a:pPr algn="ctr"/>
            <a:r>
              <a:rPr lang="fr" sz="4800" dirty="0" err="1">
                <a:solidFill>
                  <a:srgbClr val="073763"/>
                </a:solidFill>
              </a:rPr>
              <a:t>BiLM</a:t>
            </a:r>
            <a:r>
              <a:rPr lang="fr" sz="4800" dirty="0">
                <a:solidFill>
                  <a:srgbClr val="073763"/>
                </a:solidFill>
              </a:rPr>
              <a:t> vs </a:t>
            </a:r>
            <a:r>
              <a:rPr lang="fr" sz="4800" dirty="0" err="1">
                <a:solidFill>
                  <a:srgbClr val="073763"/>
                </a:solidFill>
              </a:rPr>
              <a:t>Autoregressive</a:t>
            </a:r>
            <a:r>
              <a:rPr lang="fr" sz="4800" dirty="0">
                <a:solidFill>
                  <a:srgbClr val="073763"/>
                </a:solidFill>
              </a:rPr>
              <a:t> LM</a:t>
            </a:r>
            <a:endParaRPr sz="4800" dirty="0">
              <a:solidFill>
                <a:srgbClr val="073763"/>
              </a:solidFill>
            </a:endParaRP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30169950-C01C-E6D9-254F-2C02B6AB76F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007632" y="4247541"/>
            <a:ext cx="11237479" cy="495428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859</Words>
  <Application>Microsoft Macintosh PowerPoint</Application>
  <PresentationFormat>Personnalisé</PresentationFormat>
  <Paragraphs>176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4" baseType="lpstr">
      <vt:lpstr>Arial</vt:lpstr>
      <vt:lpstr>Courier New</vt:lpstr>
      <vt:lpstr>Simple Light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Antoine Yang</cp:lastModifiedBy>
  <cp:revision>76</cp:revision>
  <dcterms:modified xsi:type="dcterms:W3CDTF">2022-10-07T18:50:54Z</dcterms:modified>
</cp:coreProperties>
</file>